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31"/>
  </p:notesMasterIdLst>
  <p:sldIdLst>
    <p:sldId id="256" r:id="rId4"/>
    <p:sldId id="272" r:id="rId5"/>
    <p:sldId id="314" r:id="rId6"/>
    <p:sldId id="315" r:id="rId7"/>
    <p:sldId id="311" r:id="rId8"/>
    <p:sldId id="312" r:id="rId9"/>
    <p:sldId id="335" r:id="rId10"/>
    <p:sldId id="313" r:id="rId11"/>
    <p:sldId id="317" r:id="rId12"/>
    <p:sldId id="318" r:id="rId13"/>
    <p:sldId id="323" r:id="rId14"/>
    <p:sldId id="319" r:id="rId15"/>
    <p:sldId id="324" r:id="rId16"/>
    <p:sldId id="321" r:id="rId17"/>
    <p:sldId id="325" r:id="rId18"/>
    <p:sldId id="326" r:id="rId19"/>
    <p:sldId id="327" r:id="rId20"/>
    <p:sldId id="329" r:id="rId21"/>
    <p:sldId id="328" r:id="rId22"/>
    <p:sldId id="330" r:id="rId23"/>
    <p:sldId id="320" r:id="rId24"/>
    <p:sldId id="322" r:id="rId25"/>
    <p:sldId id="331" r:id="rId26"/>
    <p:sldId id="332" r:id="rId27"/>
    <p:sldId id="336" r:id="rId28"/>
    <p:sldId id="334" r:id="rId29"/>
    <p:sldId id="261" r:id="rId30"/>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7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20" autoAdjust="0"/>
    <p:restoredTop sz="68587"/>
  </p:normalViewPr>
  <p:slideViewPr>
    <p:cSldViewPr snapToGrid="0">
      <p:cViewPr>
        <p:scale>
          <a:sx n="122" d="100"/>
          <a:sy n="122" d="100"/>
        </p:scale>
        <p:origin x="456" y="304"/>
      </p:cViewPr>
      <p:guideLst>
        <p:guide orient="horz" pos="237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B1A5F7-BD4A-9B42-BAAC-E18A00F35805}" type="datetimeFigureOut">
              <a:rPr lang="en-US" smtClean="0"/>
              <a:t>7/24/19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CF298-1AE4-BD48-BF66-E2572DE3BF6D}" type="slidenum">
              <a:rPr lang="en-US" smtClean="0"/>
              <a:t>‹#›</a:t>
            </a:fld>
            <a:endParaRPr lang="en-US"/>
          </a:p>
        </p:txBody>
      </p:sp>
    </p:spTree>
    <p:extLst>
      <p:ext uri="{BB962C8B-B14F-4D97-AF65-F5344CB8AC3E}">
        <p14:creationId xmlns:p14="http://schemas.microsoft.com/office/powerpoint/2010/main" val="2139962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CF298-1AE4-BD48-BF66-E2572DE3BF6D}" type="slidenum">
              <a:rPr lang="en-US" smtClean="0"/>
              <a:t>1</a:t>
            </a:fld>
            <a:endParaRPr lang="en-US"/>
          </a:p>
        </p:txBody>
      </p:sp>
    </p:spTree>
    <p:extLst>
      <p:ext uri="{BB962C8B-B14F-4D97-AF65-F5344CB8AC3E}">
        <p14:creationId xmlns:p14="http://schemas.microsoft.com/office/powerpoint/2010/main" val="3037560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sz="1400" b="0" i="0" u="none" strike="noStrike" kern="1200" dirty="0">
                <a:solidFill>
                  <a:schemeClr val="tx1"/>
                </a:solidFill>
                <a:effectLst/>
                <a:latin typeface="+mn-lt"/>
                <a:ea typeface="+mn-ea"/>
                <a:cs typeface="+mn-cs"/>
              </a:rPr>
              <a:t>อย่างไรก็ดี โมเดล </a:t>
            </a:r>
            <a:r>
              <a:rPr lang="en-US" sz="1400" b="0" i="0" u="none" strike="noStrike" kern="1200" dirty="0">
                <a:solidFill>
                  <a:schemeClr val="tx1"/>
                </a:solidFill>
                <a:effectLst/>
                <a:latin typeface="+mn-lt"/>
                <a:ea typeface="+mn-ea"/>
                <a:cs typeface="+mn-cs"/>
              </a:rPr>
              <a:t>seq2seq </a:t>
            </a:r>
            <a:r>
              <a:rPr lang="th-TH" sz="1400" b="0" i="0" u="none" strike="noStrike" kern="1200" dirty="0">
                <a:solidFill>
                  <a:schemeClr val="tx1"/>
                </a:solidFill>
                <a:effectLst/>
                <a:latin typeface="+mn-lt"/>
                <a:ea typeface="+mn-ea"/>
                <a:cs typeface="+mn-cs"/>
              </a:rPr>
              <a:t>จะมีปัญหาคอขวดเกิดขึ้น นั่นคือการส่ง </a:t>
            </a:r>
            <a:r>
              <a:rPr lang="en-US" sz="1400" b="0" i="0" u="none" strike="noStrike" kern="1200" dirty="0">
                <a:solidFill>
                  <a:schemeClr val="tx1"/>
                </a:solidFill>
                <a:effectLst/>
                <a:latin typeface="+mn-lt"/>
                <a:ea typeface="+mn-ea"/>
                <a:cs typeface="+mn-cs"/>
              </a:rPr>
              <a:t>information </a:t>
            </a:r>
            <a:r>
              <a:rPr lang="th-TH" sz="1400" b="0" i="0" u="none" strike="noStrike" kern="1200" dirty="0">
                <a:solidFill>
                  <a:schemeClr val="tx1"/>
                </a:solidFill>
                <a:effectLst/>
                <a:latin typeface="+mn-lt"/>
                <a:ea typeface="+mn-ea"/>
                <a:cs typeface="+mn-cs"/>
              </a:rPr>
              <a:t>เป็นทอดๆ ตามสายยาวแบบนี้ อาจจะมี </a:t>
            </a:r>
            <a:r>
              <a:rPr lang="en-US" sz="1400" b="0" i="0" u="none" strike="noStrike" kern="1200" dirty="0">
                <a:solidFill>
                  <a:schemeClr val="tx1"/>
                </a:solidFill>
                <a:effectLst/>
                <a:latin typeface="+mn-lt"/>
                <a:ea typeface="+mn-ea"/>
                <a:cs typeface="+mn-cs"/>
              </a:rPr>
              <a:t>information </a:t>
            </a:r>
            <a:r>
              <a:rPr lang="th-TH" sz="1400" b="0" i="0" u="none" strike="noStrike" kern="1200" dirty="0">
                <a:solidFill>
                  <a:schemeClr val="tx1"/>
                </a:solidFill>
                <a:effectLst/>
                <a:latin typeface="+mn-lt"/>
                <a:ea typeface="+mn-ea"/>
                <a:cs typeface="+mn-cs"/>
              </a:rPr>
              <a:t>ที่จำเป็นบางอย่างสูญหายไประหว่างทางได้ </a:t>
            </a:r>
            <a:endParaRPr lang="en-US" sz="1400" dirty="0"/>
          </a:p>
        </p:txBody>
      </p:sp>
      <p:sp>
        <p:nvSpPr>
          <p:cNvPr id="4" name="Slide Number Placeholder 3"/>
          <p:cNvSpPr>
            <a:spLocks noGrp="1"/>
          </p:cNvSpPr>
          <p:nvPr>
            <p:ph type="sldNum" sz="quarter" idx="5"/>
          </p:nvPr>
        </p:nvSpPr>
        <p:spPr/>
        <p:txBody>
          <a:bodyPr/>
          <a:lstStyle/>
          <a:p>
            <a:fld id="{00ACF298-1AE4-BD48-BF66-E2572DE3BF6D}" type="slidenum">
              <a:rPr lang="en-US" smtClean="0"/>
              <a:t>11</a:t>
            </a:fld>
            <a:endParaRPr lang="en-US"/>
          </a:p>
        </p:txBody>
      </p:sp>
    </p:spTree>
    <p:extLst>
      <p:ext uri="{BB962C8B-B14F-4D97-AF65-F5344CB8AC3E}">
        <p14:creationId xmlns:p14="http://schemas.microsoft.com/office/powerpoint/2010/main" val="1842100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Whenever long-term dependencies (natural language processing problems) are involved, we know that RNNs (even with using hacks like bi-directional, multi-layer, memory-based gates — LSTMs/GRUs) suffer from vanishing gradient problem. Also, they handle the sequence of inputs 1 by 1, word by word this resulting in an obstacle towards parallelization of the process.</a:t>
            </a:r>
            <a:endParaRPr lang="th-TH" sz="1200" b="0" i="0" u="none" strike="noStrike" kern="1200" dirty="0">
              <a:solidFill>
                <a:schemeClr val="tx1"/>
              </a:solidFill>
              <a:effectLst/>
              <a:latin typeface="+mn-lt"/>
              <a:ea typeface="+mn-ea"/>
              <a:cs typeface="+mn-cs"/>
            </a:endParaRPr>
          </a:p>
          <a:p>
            <a:endParaRPr lang="th-TH" sz="1200" b="0" i="0" u="none" strike="noStrike" kern="1200" dirty="0">
              <a:solidFill>
                <a:schemeClr val="tx1"/>
              </a:solidFill>
              <a:effectLst/>
              <a:latin typeface="+mn-lt"/>
              <a:ea typeface="+mn-ea"/>
              <a:cs typeface="+mn-cs"/>
            </a:endParaRPr>
          </a:p>
          <a:p>
            <a:r>
              <a:rPr lang="th-TH" sz="1200" b="0" i="0" u="none" strike="noStrike" kern="1200" dirty="0">
                <a:solidFill>
                  <a:schemeClr val="tx1"/>
                </a:solidFill>
                <a:effectLst/>
                <a:latin typeface="+mn-lt"/>
                <a:ea typeface="+mn-ea"/>
                <a:cs typeface="+mn-cs"/>
              </a:rPr>
              <a:t>ต่อมาเป็นแนวคิดล่าสุดที่มี และยังใช้ในโมเดลของงานนี้ด้วย </a:t>
            </a:r>
            <a:r>
              <a:rPr lang="th-TH" sz="1200" b="0" i="0" u="none" strike="noStrike" kern="1200" dirty="0" err="1">
                <a:solidFill>
                  <a:schemeClr val="tx1"/>
                </a:solidFill>
                <a:effectLst/>
                <a:latin typeface="+mn-lt"/>
                <a:ea typeface="+mn-ea"/>
                <a:cs typeface="+mn-cs"/>
              </a:rPr>
              <a:t>ก้</a:t>
            </a:r>
            <a:r>
              <a:rPr lang="th-TH" sz="1200" b="0" i="0" u="none" strike="noStrike" kern="1200" dirty="0">
                <a:solidFill>
                  <a:schemeClr val="tx1"/>
                </a:solidFill>
                <a:effectLst/>
                <a:latin typeface="+mn-lt"/>
                <a:ea typeface="+mn-ea"/>
                <a:cs typeface="+mn-cs"/>
              </a:rPr>
              <a:t>คือ </a:t>
            </a:r>
            <a:r>
              <a:rPr lang="en-US" sz="1200" b="0" i="0" u="none" strike="noStrike" kern="1200" dirty="0">
                <a:solidFill>
                  <a:schemeClr val="tx1"/>
                </a:solidFill>
                <a:effectLst/>
                <a:latin typeface="+mn-lt"/>
                <a:ea typeface="+mn-ea"/>
                <a:cs typeface="+mn-cs"/>
              </a:rPr>
              <a:t>attention </a:t>
            </a:r>
            <a:r>
              <a:rPr lang="th-TH"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00ACF298-1AE4-BD48-BF66-E2572DE3BF6D}" type="slidenum">
              <a:rPr lang="en-US" smtClean="0"/>
              <a:t>12</a:t>
            </a:fld>
            <a:endParaRPr lang="en-US"/>
          </a:p>
        </p:txBody>
      </p:sp>
    </p:spTree>
    <p:extLst>
      <p:ext uri="{BB962C8B-B14F-4D97-AF65-F5344CB8AC3E}">
        <p14:creationId xmlns:p14="http://schemas.microsoft.com/office/powerpoint/2010/main" val="1672926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CF298-1AE4-BD48-BF66-E2572DE3BF6D}" type="slidenum">
              <a:rPr lang="en-US" smtClean="0"/>
              <a:t>13</a:t>
            </a:fld>
            <a:endParaRPr lang="en-US"/>
          </a:p>
        </p:txBody>
      </p:sp>
    </p:spTree>
    <p:extLst>
      <p:ext uri="{BB962C8B-B14F-4D97-AF65-F5344CB8AC3E}">
        <p14:creationId xmlns:p14="http://schemas.microsoft.com/office/powerpoint/2010/main" val="647123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CF298-1AE4-BD48-BF66-E2572DE3BF6D}" type="slidenum">
              <a:rPr lang="en-US" smtClean="0"/>
              <a:t>14</a:t>
            </a:fld>
            <a:endParaRPr lang="en-US"/>
          </a:p>
        </p:txBody>
      </p:sp>
    </p:spTree>
    <p:extLst>
      <p:ext uri="{BB962C8B-B14F-4D97-AF65-F5344CB8AC3E}">
        <p14:creationId xmlns:p14="http://schemas.microsoft.com/office/powerpoint/2010/main" val="580418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sz="1200" b="0" i="0" u="none" strike="noStrike" kern="1200" dirty="0">
                <a:solidFill>
                  <a:schemeClr val="tx1"/>
                </a:solidFill>
                <a:effectLst/>
                <a:latin typeface="+mn-lt"/>
                <a:ea typeface="+mn-ea"/>
                <a:cs typeface="+mn-cs"/>
              </a:rPr>
              <a:t>ใน</a:t>
            </a:r>
            <a:r>
              <a:rPr lang="th-TH" sz="1200" b="0" i="0" u="none" strike="noStrike" kern="1200" dirty="0" err="1">
                <a:solidFill>
                  <a:schemeClr val="tx1"/>
                </a:solidFill>
                <a:effectLst/>
                <a:latin typeface="+mn-lt"/>
                <a:ea typeface="+mn-ea"/>
                <a:cs typeface="+mn-cs"/>
              </a:rPr>
              <a:t>ที่นี้</a:t>
            </a:r>
            <a:r>
              <a:rPr lang="th-TH" sz="1200" b="0" i="0" u="none" strike="noStrike" kern="1200" dirty="0">
                <a:solidFill>
                  <a:schemeClr val="tx1"/>
                </a:solidFill>
                <a:effectLst/>
                <a:latin typeface="+mn-lt"/>
                <a:ea typeface="+mn-ea"/>
                <a:cs typeface="+mn-cs"/>
              </a:rPr>
              <a:t>จะมาขยายความ </a:t>
            </a:r>
            <a:r>
              <a:rPr lang="en-US" sz="1200" b="0" i="0" u="none" strike="noStrike" kern="1200" dirty="0">
                <a:solidFill>
                  <a:schemeClr val="tx1"/>
                </a:solidFill>
                <a:effectLst/>
                <a:latin typeface="+mn-lt"/>
                <a:ea typeface="+mn-ea"/>
                <a:cs typeface="+mn-cs"/>
              </a:rPr>
              <a:t>Attention </a:t>
            </a:r>
            <a:r>
              <a:rPr lang="th-TH" sz="1200" b="0" i="0" u="none" strike="noStrike" kern="1200" dirty="0">
                <a:solidFill>
                  <a:schemeClr val="tx1"/>
                </a:solidFill>
                <a:effectLst/>
                <a:latin typeface="+mn-lt"/>
                <a:ea typeface="+mn-ea"/>
                <a:cs typeface="+mn-cs"/>
              </a:rPr>
              <a:t>จากที่กล่าวมาแล้วให้เป็น </a:t>
            </a:r>
            <a:r>
              <a:rPr lang="en-US" sz="1200" b="0" i="0" u="none" strike="noStrike" kern="1200" dirty="0">
                <a:solidFill>
                  <a:schemeClr val="tx1"/>
                </a:solidFill>
                <a:effectLst/>
                <a:latin typeface="+mn-lt"/>
                <a:ea typeface="+mn-ea"/>
                <a:cs typeface="+mn-cs"/>
              </a:rPr>
              <a:t>Attention </a:t>
            </a:r>
            <a:r>
              <a:rPr lang="th-TH" sz="1200" b="0" i="0" u="none" strike="noStrike" kern="1200" dirty="0">
                <a:solidFill>
                  <a:schemeClr val="tx1"/>
                </a:solidFill>
                <a:effectLst/>
                <a:latin typeface="+mn-lt"/>
                <a:ea typeface="+mn-ea"/>
                <a:cs typeface="+mn-cs"/>
              </a:rPr>
              <a:t>ที่ใช้ใน </a:t>
            </a:r>
            <a:r>
              <a:rPr lang="en-US" sz="1200" b="0" i="0" u="none" strike="noStrike" kern="1200" dirty="0">
                <a:solidFill>
                  <a:schemeClr val="tx1"/>
                </a:solidFill>
                <a:effectLst/>
                <a:latin typeface="+mn-lt"/>
                <a:ea typeface="+mn-ea"/>
                <a:cs typeface="+mn-cs"/>
              </a:rPr>
              <a:t>Transformer </a:t>
            </a:r>
            <a:r>
              <a:rPr lang="th-TH" sz="1200" b="0" i="0" u="none" strike="noStrike" kern="1200" dirty="0">
                <a:solidFill>
                  <a:schemeClr val="tx1"/>
                </a:solidFill>
                <a:effectLst/>
                <a:latin typeface="+mn-lt"/>
                <a:ea typeface="+mn-ea"/>
                <a:cs typeface="+mn-cs"/>
              </a:rPr>
              <a:t>กันครับ โดยเริ่มจากการแบ่งประเภท </a:t>
            </a:r>
            <a:r>
              <a:rPr lang="en-US" sz="1200" b="0" i="0" u="none" strike="noStrike" kern="1200" dirty="0">
                <a:solidFill>
                  <a:schemeClr val="tx1"/>
                </a:solidFill>
                <a:effectLst/>
                <a:latin typeface="+mn-lt"/>
                <a:ea typeface="+mn-ea"/>
                <a:cs typeface="+mn-cs"/>
              </a:rPr>
              <a:t>vector </a:t>
            </a:r>
            <a:r>
              <a:rPr lang="th-TH" sz="1200" b="0" i="0" u="none" strike="noStrike" kern="1200" dirty="0">
                <a:solidFill>
                  <a:schemeClr val="tx1"/>
                </a:solidFill>
                <a:effectLst/>
                <a:latin typeface="+mn-lt"/>
                <a:ea typeface="+mn-ea"/>
                <a:cs typeface="+mn-cs"/>
              </a:rPr>
              <a:t>เป็น </a:t>
            </a:r>
            <a:r>
              <a:rPr lang="en-US" sz="1200" b="0" i="0" u="none" strike="noStrike" kern="1200" dirty="0">
                <a:solidFill>
                  <a:schemeClr val="tx1"/>
                </a:solidFill>
                <a:effectLst/>
                <a:latin typeface="+mn-lt"/>
                <a:ea typeface="+mn-ea"/>
                <a:cs typeface="+mn-cs"/>
              </a:rPr>
              <a:t>query </a:t>
            </a:r>
            <a:r>
              <a:rPr lang="th-TH" sz="1200" b="0" i="0" u="none" strike="noStrike" kern="1200" dirty="0">
                <a:solidFill>
                  <a:schemeClr val="tx1"/>
                </a:solidFill>
                <a:effectLst/>
                <a:latin typeface="+mn-lt"/>
                <a:ea typeface="+mn-ea"/>
                <a:cs typeface="+mn-cs"/>
              </a:rPr>
              <a:t>กับ </a:t>
            </a:r>
            <a:r>
              <a:rPr lang="en-US" sz="1200" b="0" i="0" u="none" strike="noStrike" kern="1200" dirty="0">
                <a:solidFill>
                  <a:schemeClr val="tx1"/>
                </a:solidFill>
                <a:effectLst/>
                <a:latin typeface="+mn-lt"/>
                <a:ea typeface="+mn-ea"/>
                <a:cs typeface="+mn-cs"/>
              </a:rPr>
              <a:t>key </a:t>
            </a:r>
            <a:r>
              <a:rPr lang="th-TH" sz="1200" b="0" i="0" u="none" strike="noStrike" kern="1200" dirty="0">
                <a:solidFill>
                  <a:schemeClr val="tx1"/>
                </a:solidFill>
                <a:effectLst/>
                <a:latin typeface="+mn-lt"/>
                <a:ea typeface="+mn-ea"/>
                <a:cs typeface="+mn-cs"/>
              </a:rPr>
              <a:t>และ </a:t>
            </a:r>
            <a:r>
              <a:rPr lang="en-US" sz="1200" b="0" i="0" u="none" strike="noStrike" kern="1200" dirty="0">
                <a:solidFill>
                  <a:schemeClr val="tx1"/>
                </a:solidFill>
                <a:effectLst/>
                <a:latin typeface="+mn-lt"/>
                <a:ea typeface="+mn-ea"/>
                <a:cs typeface="+mn-cs"/>
              </a:rPr>
              <a:t>value </a:t>
            </a:r>
            <a:r>
              <a:rPr lang="th-TH" sz="1200" b="0" i="0" u="none" strike="noStrike" kern="1200" dirty="0">
                <a:solidFill>
                  <a:schemeClr val="tx1"/>
                </a:solidFill>
                <a:effectLst/>
                <a:latin typeface="+mn-lt"/>
                <a:ea typeface="+mn-ea"/>
                <a:cs typeface="+mn-cs"/>
              </a:rPr>
              <a:t>ซึ่ง </a:t>
            </a:r>
            <a:r>
              <a:rPr lang="en-US" sz="1200" b="0" i="0" u="none" strike="noStrike" kern="1200" dirty="0">
                <a:solidFill>
                  <a:schemeClr val="tx1"/>
                </a:solidFill>
                <a:effectLst/>
                <a:latin typeface="+mn-lt"/>
                <a:ea typeface="+mn-ea"/>
                <a:cs typeface="+mn-cs"/>
              </a:rPr>
              <a:t>query </a:t>
            </a:r>
            <a:r>
              <a:rPr lang="th-TH" sz="1200" b="0" i="0" u="none" strike="noStrike" kern="1200" dirty="0">
                <a:solidFill>
                  <a:schemeClr val="tx1"/>
                </a:solidFill>
                <a:effectLst/>
                <a:latin typeface="+mn-lt"/>
                <a:ea typeface="+mn-ea"/>
                <a:cs typeface="+mn-cs"/>
              </a:rPr>
              <a:t>ใน</a:t>
            </a:r>
            <a:r>
              <a:rPr lang="th-TH" sz="1200" b="0" i="0" u="none" strike="noStrike" kern="1200" dirty="0" err="1">
                <a:solidFill>
                  <a:schemeClr val="tx1"/>
                </a:solidFill>
                <a:effectLst/>
                <a:latin typeface="+mn-lt"/>
                <a:ea typeface="+mn-ea"/>
                <a:cs typeface="+mn-cs"/>
              </a:rPr>
              <a:t>ที่นี้</a:t>
            </a:r>
            <a:r>
              <a:rPr lang="th-TH" sz="1200" b="0" i="0" u="none" strike="noStrike" kern="1200" dirty="0">
                <a:solidFill>
                  <a:schemeClr val="tx1"/>
                </a:solidFill>
                <a:effectLst/>
                <a:latin typeface="+mn-lt"/>
                <a:ea typeface="+mn-ea"/>
                <a:cs typeface="+mn-cs"/>
              </a:rPr>
              <a:t> จะเหมือนกับ </a:t>
            </a:r>
            <a:r>
              <a:rPr lang="en-US" sz="1200" b="0" i="1" u="none" strike="noStrike" kern="1200" dirty="0">
                <a:solidFill>
                  <a:schemeClr val="tx1"/>
                </a:solidFill>
                <a:effectLst/>
                <a:latin typeface="+mn-lt"/>
                <a:ea typeface="+mn-ea"/>
                <a:cs typeface="+mn-cs"/>
              </a:rPr>
              <a:t>q</a:t>
            </a:r>
            <a:r>
              <a:rPr lang="en-US" sz="1200" b="0" i="0" u="none" strike="noStrike" kern="1200" dirty="0">
                <a:solidFill>
                  <a:schemeClr val="tx1"/>
                </a:solidFill>
                <a:effectLst/>
                <a:latin typeface="+mn-lt"/>
                <a:ea typeface="+mn-ea"/>
                <a:cs typeface="+mn-cs"/>
              </a:rPr>
              <a:t> </a:t>
            </a:r>
            <a:r>
              <a:rPr lang="th-TH" sz="1200" b="0" i="0" u="none" strike="noStrike" kern="1200" dirty="0">
                <a:solidFill>
                  <a:schemeClr val="tx1"/>
                </a:solidFill>
                <a:effectLst/>
                <a:latin typeface="+mn-lt"/>
                <a:ea typeface="+mn-ea"/>
                <a:cs typeface="+mn-cs"/>
              </a:rPr>
              <a:t>ในหัวข้อที่แล้ว ส่วน </a:t>
            </a:r>
            <a:r>
              <a:rPr lang="en-US" sz="1200" b="0" i="1" u="none" strike="noStrike" kern="1200" dirty="0">
                <a:solidFill>
                  <a:schemeClr val="tx1"/>
                </a:solidFill>
                <a:effectLst/>
                <a:latin typeface="+mn-lt"/>
                <a:ea typeface="+mn-ea"/>
                <a:cs typeface="+mn-cs"/>
              </a:rPr>
              <a:t>p </a:t>
            </a:r>
            <a:r>
              <a:rPr lang="th-TH" sz="1200" b="0" i="0" u="none" strike="noStrike" kern="1200" dirty="0">
                <a:solidFill>
                  <a:schemeClr val="tx1"/>
                </a:solidFill>
                <a:effectLst/>
                <a:latin typeface="+mn-lt"/>
                <a:ea typeface="+mn-ea"/>
                <a:cs typeface="+mn-cs"/>
              </a:rPr>
              <a:t>ในหัวข้อที่แล้ว จะเหมือนเป็นทั้ง </a:t>
            </a:r>
            <a:r>
              <a:rPr lang="en-US" sz="1200" b="0" i="0" u="none" strike="noStrike" kern="1200" dirty="0">
                <a:solidFill>
                  <a:schemeClr val="tx1"/>
                </a:solidFill>
                <a:effectLst/>
                <a:latin typeface="+mn-lt"/>
                <a:ea typeface="+mn-ea"/>
                <a:cs typeface="+mn-cs"/>
              </a:rPr>
              <a:t>key (</a:t>
            </a:r>
            <a:r>
              <a:rPr lang="en-US" sz="1200" b="0" i="1" u="none" strike="noStrike" kern="1200" dirty="0">
                <a:solidFill>
                  <a:schemeClr val="tx1"/>
                </a:solidFill>
                <a:effectLst/>
                <a:latin typeface="+mn-lt"/>
                <a:ea typeface="+mn-ea"/>
                <a:cs typeface="+mn-cs"/>
              </a:rPr>
              <a:t>k</a:t>
            </a:r>
            <a:r>
              <a:rPr lang="en-US" sz="1200" b="0" i="0" u="none" strike="noStrike" kern="1200" dirty="0">
                <a:solidFill>
                  <a:schemeClr val="tx1"/>
                </a:solidFill>
                <a:effectLst/>
                <a:latin typeface="+mn-lt"/>
                <a:ea typeface="+mn-ea"/>
                <a:cs typeface="+mn-cs"/>
              </a:rPr>
              <a:t>) </a:t>
            </a:r>
            <a:r>
              <a:rPr lang="th-TH" sz="1200" b="0" i="0" u="none" strike="noStrike" kern="1200" dirty="0">
                <a:solidFill>
                  <a:schemeClr val="tx1"/>
                </a:solidFill>
                <a:effectLst/>
                <a:latin typeface="+mn-lt"/>
                <a:ea typeface="+mn-ea"/>
                <a:cs typeface="+mn-cs"/>
              </a:rPr>
              <a:t>และ </a:t>
            </a:r>
            <a:r>
              <a:rPr lang="en-US" sz="1200" b="0" i="0" u="none" strike="noStrike" kern="1200" dirty="0">
                <a:solidFill>
                  <a:schemeClr val="tx1"/>
                </a:solidFill>
                <a:effectLst/>
                <a:latin typeface="+mn-lt"/>
                <a:ea typeface="+mn-ea"/>
                <a:cs typeface="+mn-cs"/>
              </a:rPr>
              <a:t>value (</a:t>
            </a:r>
            <a:r>
              <a:rPr lang="en-US" sz="1200" b="0" i="1" u="none" strike="noStrike" kern="1200" dirty="0">
                <a:solidFill>
                  <a:schemeClr val="tx1"/>
                </a:solidFill>
                <a:effectLst/>
                <a:latin typeface="+mn-lt"/>
                <a:ea typeface="+mn-ea"/>
                <a:cs typeface="+mn-cs"/>
              </a:rPr>
              <a:t>v</a:t>
            </a:r>
            <a:r>
              <a:rPr lang="en-US" sz="1200" b="0" i="0" u="none" strike="noStrike" kern="1200" dirty="0">
                <a:solidFill>
                  <a:schemeClr val="tx1"/>
                </a:solidFill>
                <a:effectLst/>
                <a:latin typeface="+mn-lt"/>
                <a:ea typeface="+mn-ea"/>
                <a:cs typeface="+mn-cs"/>
              </a:rPr>
              <a:t>) </a:t>
            </a:r>
            <a:r>
              <a:rPr lang="th-TH" sz="1200" b="0" i="0" u="none" strike="noStrike" kern="1200" dirty="0">
                <a:solidFill>
                  <a:schemeClr val="tx1"/>
                </a:solidFill>
                <a:effectLst/>
                <a:latin typeface="+mn-lt"/>
                <a:ea typeface="+mn-ea"/>
                <a:cs typeface="+mn-cs"/>
              </a:rPr>
              <a:t>ไปพร้อมกัน โดย </a:t>
            </a:r>
            <a:r>
              <a:rPr lang="en-US" sz="1200" b="0" i="1" u="none" strike="noStrike" kern="1200" dirty="0">
                <a:solidFill>
                  <a:schemeClr val="tx1"/>
                </a:solidFill>
                <a:effectLst/>
                <a:latin typeface="+mn-lt"/>
                <a:ea typeface="+mn-ea"/>
                <a:cs typeface="+mn-cs"/>
              </a:rPr>
              <a:t>k</a:t>
            </a:r>
            <a:r>
              <a:rPr lang="en-US" sz="1200" b="0" i="0" u="none" strike="noStrike" kern="1200" dirty="0">
                <a:solidFill>
                  <a:schemeClr val="tx1"/>
                </a:solidFill>
                <a:effectLst/>
                <a:latin typeface="+mn-lt"/>
                <a:ea typeface="+mn-ea"/>
                <a:cs typeface="+mn-cs"/>
              </a:rPr>
              <a:t> </a:t>
            </a:r>
            <a:r>
              <a:rPr lang="th-TH" sz="1200" b="0" i="0" u="none" strike="noStrike" kern="1200" dirty="0">
                <a:solidFill>
                  <a:schemeClr val="tx1"/>
                </a:solidFill>
                <a:effectLst/>
                <a:latin typeface="+mn-lt"/>
                <a:ea typeface="+mn-ea"/>
                <a:cs typeface="+mn-cs"/>
              </a:rPr>
              <a:t>คือ </a:t>
            </a:r>
            <a:r>
              <a:rPr lang="en-US" sz="1200" b="0" i="0" u="none" strike="noStrike" kern="1200" dirty="0">
                <a:solidFill>
                  <a:schemeClr val="tx1"/>
                </a:solidFill>
                <a:effectLst/>
                <a:latin typeface="+mn-lt"/>
                <a:ea typeface="+mn-ea"/>
                <a:cs typeface="+mn-cs"/>
              </a:rPr>
              <a:t>vector </a:t>
            </a:r>
            <a:r>
              <a:rPr lang="th-TH" sz="1200" b="0" i="0" u="none" strike="noStrike" kern="1200" dirty="0">
                <a:solidFill>
                  <a:schemeClr val="tx1"/>
                </a:solidFill>
                <a:effectLst/>
                <a:latin typeface="+mn-lt"/>
                <a:ea typeface="+mn-ea"/>
                <a:cs typeface="+mn-cs"/>
              </a:rPr>
              <a:t>ที่นำไปทำ </a:t>
            </a:r>
            <a:r>
              <a:rPr lang="en-US" sz="1200" b="0" i="0" u="none" strike="noStrike" kern="1200" dirty="0">
                <a:solidFill>
                  <a:schemeClr val="tx1"/>
                </a:solidFill>
                <a:effectLst/>
                <a:latin typeface="+mn-lt"/>
                <a:ea typeface="+mn-ea"/>
                <a:cs typeface="+mn-cs"/>
              </a:rPr>
              <a:t>dot product </a:t>
            </a:r>
            <a:r>
              <a:rPr lang="th-TH" sz="1200" b="0" i="0" u="none" strike="noStrike" kern="1200" dirty="0">
                <a:solidFill>
                  <a:schemeClr val="tx1"/>
                </a:solidFill>
                <a:effectLst/>
                <a:latin typeface="+mn-lt"/>
                <a:ea typeface="+mn-ea"/>
                <a:cs typeface="+mn-cs"/>
              </a:rPr>
              <a:t>กับ </a:t>
            </a:r>
            <a:r>
              <a:rPr lang="en-US" sz="1200" b="0" i="1" u="none" strike="noStrike" kern="1200" dirty="0">
                <a:solidFill>
                  <a:schemeClr val="tx1"/>
                </a:solidFill>
                <a:effectLst/>
                <a:latin typeface="+mn-lt"/>
                <a:ea typeface="+mn-ea"/>
                <a:cs typeface="+mn-cs"/>
              </a:rPr>
              <a:t>q</a:t>
            </a:r>
            <a:r>
              <a:rPr lang="en-US" sz="1200" b="0" i="0" u="none" strike="noStrike" kern="1200" dirty="0">
                <a:solidFill>
                  <a:schemeClr val="tx1"/>
                </a:solidFill>
                <a:effectLst/>
                <a:latin typeface="+mn-lt"/>
                <a:ea typeface="+mn-ea"/>
                <a:cs typeface="+mn-cs"/>
              </a:rPr>
              <a:t> </a:t>
            </a:r>
            <a:r>
              <a:rPr lang="th-TH" sz="1200" b="0" i="0" u="none" strike="noStrike" kern="1200" dirty="0">
                <a:solidFill>
                  <a:schemeClr val="tx1"/>
                </a:solidFill>
                <a:effectLst/>
                <a:latin typeface="+mn-lt"/>
                <a:ea typeface="+mn-ea"/>
                <a:cs typeface="+mn-cs"/>
              </a:rPr>
              <a:t>เพื่อดูว่าควรจะใส่ใจกับตำแหน่งไหน และ </a:t>
            </a:r>
            <a:r>
              <a:rPr lang="en-US" sz="1200" b="0" i="1" u="none" strike="noStrike" kern="1200" dirty="0">
                <a:solidFill>
                  <a:schemeClr val="tx1"/>
                </a:solidFill>
                <a:effectLst/>
                <a:latin typeface="+mn-lt"/>
                <a:ea typeface="+mn-ea"/>
                <a:cs typeface="+mn-cs"/>
              </a:rPr>
              <a:t>v </a:t>
            </a:r>
            <a:r>
              <a:rPr lang="th-TH" sz="1200" b="0" i="0" u="none" strike="noStrike" kern="1200" dirty="0">
                <a:solidFill>
                  <a:schemeClr val="tx1"/>
                </a:solidFill>
                <a:effectLst/>
                <a:latin typeface="+mn-lt"/>
                <a:ea typeface="+mn-ea"/>
                <a:cs typeface="+mn-cs"/>
              </a:rPr>
              <a:t>จะเป็นค่าที่นำมาใช้นั่นเอง เปรียบเสมือนกับเรามีหีบ (</a:t>
            </a:r>
            <a:r>
              <a:rPr lang="en-US" sz="1200" b="0" i="1" u="none" strike="noStrike" kern="1200" dirty="0">
                <a:solidFill>
                  <a:schemeClr val="tx1"/>
                </a:solidFill>
                <a:effectLst/>
                <a:latin typeface="+mn-lt"/>
                <a:ea typeface="+mn-ea"/>
                <a:cs typeface="+mn-cs"/>
              </a:rPr>
              <a:t>k</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v</a:t>
            </a:r>
            <a:r>
              <a:rPr lang="en-US" sz="1200" b="0" i="0" u="none" strike="noStrike" kern="1200" dirty="0">
                <a:solidFill>
                  <a:schemeClr val="tx1"/>
                </a:solidFill>
                <a:effectLst/>
                <a:latin typeface="+mn-lt"/>
                <a:ea typeface="+mn-ea"/>
                <a:cs typeface="+mn-cs"/>
              </a:rPr>
              <a:t>) </a:t>
            </a:r>
            <a:r>
              <a:rPr lang="th-TH" sz="1200" b="0" i="0" u="none" strike="noStrike" kern="1200" dirty="0">
                <a:solidFill>
                  <a:schemeClr val="tx1"/>
                </a:solidFill>
                <a:effectLst/>
                <a:latin typeface="+mn-lt"/>
                <a:ea typeface="+mn-ea"/>
                <a:cs typeface="+mn-cs"/>
              </a:rPr>
              <a:t>อยู่หลายใบ โดย </a:t>
            </a:r>
            <a:r>
              <a:rPr lang="en-US" sz="1200" b="0" i="1" u="none" strike="noStrike" kern="1200" dirty="0">
                <a:solidFill>
                  <a:schemeClr val="tx1"/>
                </a:solidFill>
                <a:effectLst/>
                <a:latin typeface="+mn-lt"/>
                <a:ea typeface="+mn-ea"/>
                <a:cs typeface="+mn-cs"/>
              </a:rPr>
              <a:t>k </a:t>
            </a:r>
            <a:r>
              <a:rPr lang="th-TH" sz="1200" b="0" i="0" u="none" strike="noStrike" kern="1200" dirty="0">
                <a:solidFill>
                  <a:schemeClr val="tx1"/>
                </a:solidFill>
                <a:effectLst/>
                <a:latin typeface="+mn-lt"/>
                <a:ea typeface="+mn-ea"/>
                <a:cs typeface="+mn-cs"/>
              </a:rPr>
              <a:t>เป็นกุญแจล็อคหีบ และ </a:t>
            </a:r>
            <a:r>
              <a:rPr lang="en-US" sz="1200" b="0" i="1" u="none" strike="noStrike" kern="1200" dirty="0">
                <a:solidFill>
                  <a:schemeClr val="tx1"/>
                </a:solidFill>
                <a:effectLst/>
                <a:latin typeface="+mn-lt"/>
                <a:ea typeface="+mn-ea"/>
                <a:cs typeface="+mn-cs"/>
              </a:rPr>
              <a:t>v </a:t>
            </a:r>
            <a:r>
              <a:rPr lang="th-TH" sz="1200" b="0" i="0" u="none" strike="noStrike" kern="1200" dirty="0">
                <a:solidFill>
                  <a:schemeClr val="tx1"/>
                </a:solidFill>
                <a:effectLst/>
                <a:latin typeface="+mn-lt"/>
                <a:ea typeface="+mn-ea"/>
                <a:cs typeface="+mn-cs"/>
              </a:rPr>
              <a:t>เป็นของที่อยู่ข้างใน ส่วน </a:t>
            </a:r>
            <a:r>
              <a:rPr lang="en-US" sz="1200" b="0" i="1" u="none" strike="noStrike" kern="1200" dirty="0">
                <a:solidFill>
                  <a:schemeClr val="tx1"/>
                </a:solidFill>
                <a:effectLst/>
                <a:latin typeface="+mn-lt"/>
                <a:ea typeface="+mn-ea"/>
                <a:cs typeface="+mn-cs"/>
              </a:rPr>
              <a:t>q </a:t>
            </a:r>
            <a:r>
              <a:rPr lang="th-TH" sz="1200" b="0" i="0" u="none" strike="noStrike" kern="1200" dirty="0">
                <a:solidFill>
                  <a:schemeClr val="tx1"/>
                </a:solidFill>
                <a:effectLst/>
                <a:latin typeface="+mn-lt"/>
                <a:ea typeface="+mn-ea"/>
                <a:cs typeface="+mn-cs"/>
              </a:rPr>
              <a:t>ก็คือลูกกุญแจที่นำมาไขหีบ ถ้า </a:t>
            </a:r>
            <a:r>
              <a:rPr lang="en-US" sz="1200" b="0" i="1" u="none" strike="noStrike" kern="1200" dirty="0">
                <a:solidFill>
                  <a:schemeClr val="tx1"/>
                </a:solidFill>
                <a:effectLst/>
                <a:latin typeface="+mn-lt"/>
                <a:ea typeface="+mn-ea"/>
                <a:cs typeface="+mn-cs"/>
              </a:rPr>
              <a:t>q </a:t>
            </a:r>
            <a:r>
              <a:rPr lang="th-TH" sz="1200" b="0" i="0" u="none" strike="noStrike" kern="1200" dirty="0">
                <a:solidFill>
                  <a:schemeClr val="tx1"/>
                </a:solidFill>
                <a:effectLst/>
                <a:latin typeface="+mn-lt"/>
                <a:ea typeface="+mn-ea"/>
                <a:cs typeface="+mn-cs"/>
              </a:rPr>
              <a:t>เข้ากับ </a:t>
            </a:r>
            <a:r>
              <a:rPr lang="en-US" sz="1200" b="0" i="1" u="none" strike="noStrike" kern="1200" dirty="0">
                <a:solidFill>
                  <a:schemeClr val="tx1"/>
                </a:solidFill>
                <a:effectLst/>
                <a:latin typeface="+mn-lt"/>
                <a:ea typeface="+mn-ea"/>
                <a:cs typeface="+mn-cs"/>
              </a:rPr>
              <a:t>k </a:t>
            </a:r>
            <a:r>
              <a:rPr lang="th-TH" sz="1200" b="0" i="0" u="none" strike="noStrike" kern="1200" dirty="0">
                <a:solidFill>
                  <a:schemeClr val="tx1"/>
                </a:solidFill>
                <a:effectLst/>
                <a:latin typeface="+mn-lt"/>
                <a:ea typeface="+mn-ea"/>
                <a:cs typeface="+mn-cs"/>
              </a:rPr>
              <a:t>ได้ดี ก็จะสามารถนำ </a:t>
            </a:r>
            <a:r>
              <a:rPr lang="en-US" sz="1200" b="0" i="1" u="none" strike="noStrike" kern="1200" dirty="0">
                <a:solidFill>
                  <a:schemeClr val="tx1"/>
                </a:solidFill>
                <a:effectLst/>
                <a:latin typeface="+mn-lt"/>
                <a:ea typeface="+mn-ea"/>
                <a:cs typeface="+mn-cs"/>
              </a:rPr>
              <a:t>v </a:t>
            </a:r>
            <a:r>
              <a:rPr lang="th-TH" sz="1200" b="0" i="0" u="none" strike="noStrike" kern="1200" dirty="0">
                <a:solidFill>
                  <a:schemeClr val="tx1"/>
                </a:solidFill>
                <a:effectLst/>
                <a:latin typeface="+mn-lt"/>
                <a:ea typeface="+mn-ea"/>
                <a:cs typeface="+mn-cs"/>
              </a:rPr>
              <a:t>ไปใช้ได้มาก ซึ่ง</a:t>
            </a:r>
            <a:r>
              <a:rPr lang="th-TH" sz="1200" b="0" i="0" u="none" strike="noStrike" kern="1200" dirty="0" err="1">
                <a:solidFill>
                  <a:schemeClr val="tx1"/>
                </a:solidFill>
                <a:effectLst/>
                <a:latin typeface="+mn-lt"/>
                <a:ea typeface="+mn-ea"/>
                <a:cs typeface="+mn-cs"/>
              </a:rPr>
              <a:t>การทำ</a:t>
            </a:r>
            <a:r>
              <a:rPr lang="th-TH"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Attention </a:t>
            </a:r>
            <a:r>
              <a:rPr lang="th-TH" sz="1200" b="0" i="0" u="none" strike="noStrike" kern="1200" dirty="0">
                <a:solidFill>
                  <a:schemeClr val="tx1"/>
                </a:solidFill>
                <a:effectLst/>
                <a:latin typeface="+mn-lt"/>
                <a:ea typeface="+mn-ea"/>
                <a:cs typeface="+mn-cs"/>
              </a:rPr>
              <a:t>ใน</a:t>
            </a:r>
            <a:r>
              <a:rPr lang="th-TH" sz="1200" b="0" i="0" u="none" strike="noStrike" kern="1200" dirty="0" err="1">
                <a:solidFill>
                  <a:schemeClr val="tx1"/>
                </a:solidFill>
                <a:effectLst/>
                <a:latin typeface="+mn-lt"/>
                <a:ea typeface="+mn-ea"/>
                <a:cs typeface="+mn-cs"/>
              </a:rPr>
              <a:t>ที่นี้</a:t>
            </a:r>
            <a:r>
              <a:rPr lang="th-TH" sz="1200" b="0" i="0" u="none" strike="noStrike" kern="1200" dirty="0">
                <a:solidFill>
                  <a:schemeClr val="tx1"/>
                </a:solidFill>
                <a:effectLst/>
                <a:latin typeface="+mn-lt"/>
                <a:ea typeface="+mn-ea"/>
                <a:cs typeface="+mn-cs"/>
              </a:rPr>
              <a:t> ก็คือฟังก์ชัน </a:t>
            </a:r>
            <a:r>
              <a:rPr lang="en-US" sz="1200" b="0" i="1" u="none" strike="noStrike" kern="1200" dirty="0">
                <a:solidFill>
                  <a:schemeClr val="tx1"/>
                </a:solidFill>
                <a:effectLst/>
                <a:latin typeface="+mn-lt"/>
                <a:ea typeface="+mn-ea"/>
                <a:cs typeface="+mn-cs"/>
              </a:rPr>
              <a:t>A </a:t>
            </a:r>
            <a:r>
              <a:rPr lang="th-TH" sz="1200" b="0" i="0" u="none" strike="noStrike" kern="1200" dirty="0">
                <a:solidFill>
                  <a:schemeClr val="tx1"/>
                </a:solidFill>
                <a:effectLst/>
                <a:latin typeface="+mn-lt"/>
                <a:ea typeface="+mn-ea"/>
                <a:cs typeface="+mn-cs"/>
              </a:rPr>
              <a:t>ที่รับ </a:t>
            </a:r>
            <a:r>
              <a:rPr lang="en-US" sz="1200" b="0" i="1" u="none" strike="noStrike" kern="1200" dirty="0">
                <a:solidFill>
                  <a:schemeClr val="tx1"/>
                </a:solidFill>
                <a:effectLst/>
                <a:latin typeface="+mn-lt"/>
                <a:ea typeface="+mn-ea"/>
                <a:cs typeface="+mn-cs"/>
              </a:rPr>
              <a:t>q</a:t>
            </a:r>
            <a:r>
              <a:rPr lang="en-US" sz="1200" b="0" i="0" u="none" strike="noStrike" kern="1200" dirty="0">
                <a:solidFill>
                  <a:schemeClr val="tx1"/>
                </a:solidFill>
                <a:effectLst/>
                <a:latin typeface="+mn-lt"/>
                <a:ea typeface="+mn-ea"/>
                <a:cs typeface="+mn-cs"/>
              </a:rPr>
              <a:t> </a:t>
            </a:r>
            <a:r>
              <a:rPr lang="th-TH" sz="1200" b="0" i="0" u="none" strike="noStrike" kern="1200" dirty="0">
                <a:solidFill>
                  <a:schemeClr val="tx1"/>
                </a:solidFill>
                <a:effectLst/>
                <a:latin typeface="+mn-lt"/>
                <a:ea typeface="+mn-ea"/>
                <a:cs typeface="+mn-cs"/>
              </a:rPr>
              <a:t>กับ </a:t>
            </a:r>
            <a:r>
              <a:rPr lang="en-US" sz="1200" b="0" i="1" u="none" strike="noStrike" kern="1200" dirty="0">
                <a:solidFill>
                  <a:schemeClr val="tx1"/>
                </a:solidFill>
                <a:effectLst/>
                <a:latin typeface="+mn-lt"/>
                <a:ea typeface="+mn-ea"/>
                <a:cs typeface="+mn-cs"/>
              </a:rPr>
              <a:t>K</a:t>
            </a:r>
            <a:r>
              <a:rPr lang="th-TH" sz="1200" b="0" i="0" u="none" strike="noStrike" kern="1200" dirty="0">
                <a:solidFill>
                  <a:schemeClr val="tx1"/>
                </a:solidFill>
                <a:effectLst/>
                <a:latin typeface="+mn-lt"/>
                <a:ea typeface="+mn-ea"/>
                <a:cs typeface="+mn-cs"/>
              </a:rPr>
              <a:t>และ </a:t>
            </a:r>
            <a:r>
              <a:rPr lang="en-US" sz="1200" b="0" i="1" u="none" strike="noStrike" kern="1200" dirty="0">
                <a:solidFill>
                  <a:schemeClr val="tx1"/>
                </a:solidFill>
                <a:effectLst/>
                <a:latin typeface="+mn-lt"/>
                <a:ea typeface="+mn-ea"/>
                <a:cs typeface="+mn-cs"/>
              </a:rPr>
              <a:t>V</a:t>
            </a:r>
            <a:r>
              <a:rPr lang="en-US" sz="1200" b="0" i="0" u="none" strike="noStrike" kern="1200" dirty="0">
                <a:solidFill>
                  <a:schemeClr val="tx1"/>
                </a:solidFill>
                <a:effectLst/>
                <a:latin typeface="+mn-lt"/>
                <a:ea typeface="+mn-ea"/>
                <a:cs typeface="+mn-cs"/>
              </a:rPr>
              <a:t> </a:t>
            </a:r>
            <a:r>
              <a:rPr lang="th-TH" sz="1200" b="0" i="0" u="none" strike="noStrike" kern="1200" dirty="0">
                <a:solidFill>
                  <a:schemeClr val="tx1"/>
                </a:solidFill>
                <a:effectLst/>
                <a:latin typeface="+mn-lt"/>
                <a:ea typeface="+mn-ea"/>
                <a:cs typeface="+mn-cs"/>
              </a:rPr>
              <a:t>เข้ามา แล้วให้ผลลัพธ์ออกไปเป็น </a:t>
            </a:r>
            <a:r>
              <a:rPr lang="en-US" sz="1200" b="0" i="0" u="none" strike="noStrike" kern="1200" dirty="0">
                <a:solidFill>
                  <a:schemeClr val="tx1"/>
                </a:solidFill>
                <a:effectLst/>
                <a:latin typeface="+mn-lt"/>
                <a:ea typeface="+mn-ea"/>
                <a:cs typeface="+mn-cs"/>
              </a:rPr>
              <a:t>vector </a:t>
            </a:r>
            <a:r>
              <a:rPr lang="th-TH" sz="1200" b="0" i="0" u="none" strike="noStrike" kern="1200" dirty="0">
                <a:solidFill>
                  <a:schemeClr val="tx1"/>
                </a:solidFill>
                <a:effectLst/>
                <a:latin typeface="+mn-lt"/>
                <a:ea typeface="+mn-ea"/>
                <a:cs typeface="+mn-cs"/>
              </a:rPr>
              <a:t>ตัวนึงที่เป็นส่วนผสมของ </a:t>
            </a:r>
            <a:r>
              <a:rPr lang="en-US" sz="1200" b="0" i="1" u="none" strike="noStrike" kern="1200" dirty="0">
                <a:solidFill>
                  <a:schemeClr val="tx1"/>
                </a:solidFill>
                <a:effectLst/>
                <a:latin typeface="+mn-lt"/>
                <a:ea typeface="+mn-ea"/>
                <a:cs typeface="+mn-cs"/>
              </a:rPr>
              <a:t>v </a:t>
            </a:r>
            <a:r>
              <a:rPr lang="th-TH" sz="1200" b="0" i="0" u="none" strike="noStrike" kern="1200" dirty="0" err="1">
                <a:solidFill>
                  <a:schemeClr val="tx1"/>
                </a:solidFill>
                <a:effectLst/>
                <a:latin typeface="+mn-lt"/>
                <a:ea typeface="+mn-ea"/>
                <a:cs typeface="+mn-cs"/>
              </a:rPr>
              <a:t>ต่างๆ</a:t>
            </a:r>
            <a:r>
              <a:rPr lang="th-TH" sz="1200" b="0" i="0" u="none" strike="noStrike" kern="1200" dirty="0">
                <a:solidFill>
                  <a:schemeClr val="tx1"/>
                </a:solidFill>
                <a:effectLst/>
                <a:latin typeface="+mn-lt"/>
                <a:ea typeface="+mn-ea"/>
                <a:cs typeface="+mn-cs"/>
              </a:rPr>
              <a:t> โดยที่ให้ความสำคัญกับ </a:t>
            </a:r>
            <a:r>
              <a:rPr lang="en-US" sz="1200" b="0" i="1" u="none" strike="noStrike" kern="1200" dirty="0">
                <a:solidFill>
                  <a:schemeClr val="tx1"/>
                </a:solidFill>
                <a:effectLst/>
                <a:latin typeface="+mn-lt"/>
                <a:ea typeface="+mn-ea"/>
                <a:cs typeface="+mn-cs"/>
              </a:rPr>
              <a:t>v </a:t>
            </a:r>
            <a:r>
              <a:rPr lang="th-TH" sz="1200" b="0" i="0" u="none" strike="noStrike" kern="1200" dirty="0">
                <a:solidFill>
                  <a:schemeClr val="tx1"/>
                </a:solidFill>
                <a:effectLst/>
                <a:latin typeface="+mn-lt"/>
                <a:ea typeface="+mn-ea"/>
                <a:cs typeface="+mn-cs"/>
              </a:rPr>
              <a:t>ตามค่าของ </a:t>
            </a:r>
            <a:r>
              <a:rPr lang="en-US" sz="1200" b="0" i="1" u="none" strike="noStrike" kern="1200" dirty="0" err="1">
                <a:solidFill>
                  <a:schemeClr val="tx1"/>
                </a:solidFill>
                <a:effectLst/>
                <a:latin typeface="+mn-lt"/>
                <a:ea typeface="+mn-ea"/>
                <a:cs typeface="+mn-cs"/>
              </a:rPr>
              <a:t>k</a:t>
            </a:r>
            <a:r>
              <a:rPr lang="en-US" sz="1200" b="0" i="0" u="none" strike="noStrike" kern="1200" dirty="0" err="1">
                <a:solidFill>
                  <a:schemeClr val="tx1"/>
                </a:solidFill>
                <a:effectLst/>
                <a:latin typeface="+mn-lt"/>
                <a:ea typeface="+mn-ea"/>
                <a:cs typeface="+mn-cs"/>
              </a:rPr>
              <a:t>·</a:t>
            </a:r>
            <a:r>
              <a:rPr lang="en-US" sz="1200" b="0" i="1" u="none" strike="noStrike" kern="1200" dirty="0" err="1">
                <a:solidFill>
                  <a:schemeClr val="tx1"/>
                </a:solidFill>
                <a:effectLst/>
                <a:latin typeface="+mn-lt"/>
                <a:ea typeface="+mn-ea"/>
                <a:cs typeface="+mn-cs"/>
              </a:rPr>
              <a:t>q</a:t>
            </a:r>
            <a:r>
              <a:rPr lang="en-US" sz="1200" b="0" i="1" u="none" strike="noStrike" kern="1200" dirty="0">
                <a:solidFill>
                  <a:schemeClr val="tx1"/>
                </a:solidFill>
                <a:effectLst/>
                <a:latin typeface="+mn-lt"/>
                <a:ea typeface="+mn-ea"/>
                <a:cs typeface="+mn-cs"/>
              </a:rPr>
              <a:t> </a:t>
            </a:r>
            <a:r>
              <a:rPr lang="th-TH" sz="1200" b="0" i="0" u="none" strike="noStrike" kern="1200" dirty="0">
                <a:solidFill>
                  <a:schemeClr val="tx1"/>
                </a:solidFill>
                <a:effectLst/>
                <a:latin typeface="+mn-lt"/>
                <a:ea typeface="+mn-ea"/>
                <a:cs typeface="+mn-cs"/>
              </a:rPr>
              <a:t>หรือจะเขียนเป็นสมการได้ว่า</a:t>
            </a:r>
            <a:endParaRPr lang="en-US" dirty="0"/>
          </a:p>
        </p:txBody>
      </p:sp>
      <p:sp>
        <p:nvSpPr>
          <p:cNvPr id="4" name="Slide Number Placeholder 3"/>
          <p:cNvSpPr>
            <a:spLocks noGrp="1"/>
          </p:cNvSpPr>
          <p:nvPr>
            <p:ph type="sldNum" sz="quarter" idx="5"/>
          </p:nvPr>
        </p:nvSpPr>
        <p:spPr/>
        <p:txBody>
          <a:bodyPr/>
          <a:lstStyle/>
          <a:p>
            <a:fld id="{00ACF298-1AE4-BD48-BF66-E2572DE3BF6D}" type="slidenum">
              <a:rPr lang="en-US" smtClean="0"/>
              <a:t>15</a:t>
            </a:fld>
            <a:endParaRPr lang="en-US"/>
          </a:p>
        </p:txBody>
      </p:sp>
    </p:spTree>
    <p:extLst>
      <p:ext uri="{BB962C8B-B14F-4D97-AF65-F5344CB8AC3E}">
        <p14:creationId xmlns:p14="http://schemas.microsoft.com/office/powerpoint/2010/main" val="2559997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CF298-1AE4-BD48-BF66-E2572DE3BF6D}" type="slidenum">
              <a:rPr lang="en-US" smtClean="0"/>
              <a:t>17</a:t>
            </a:fld>
            <a:endParaRPr lang="en-US"/>
          </a:p>
        </p:txBody>
      </p:sp>
    </p:spTree>
    <p:extLst>
      <p:ext uri="{BB962C8B-B14F-4D97-AF65-F5344CB8AC3E}">
        <p14:creationId xmlns:p14="http://schemas.microsoft.com/office/powerpoint/2010/main" val="1196200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BERT loss function takes into consideration only the prediction of the masked values and ignores the prediction of the non-masked words. As a consequence, the model converges slower than directional models, a characteristic which is offset by its increased context awareness </a:t>
            </a:r>
            <a:endParaRPr lang="en-US" dirty="0"/>
          </a:p>
        </p:txBody>
      </p:sp>
      <p:sp>
        <p:nvSpPr>
          <p:cNvPr id="4" name="Slide Number Placeholder 3"/>
          <p:cNvSpPr>
            <a:spLocks noGrp="1"/>
          </p:cNvSpPr>
          <p:nvPr>
            <p:ph type="sldNum" sz="quarter" idx="5"/>
          </p:nvPr>
        </p:nvSpPr>
        <p:spPr/>
        <p:txBody>
          <a:bodyPr/>
          <a:lstStyle/>
          <a:p>
            <a:fld id="{00ACF298-1AE4-BD48-BF66-E2572DE3BF6D}" type="slidenum">
              <a:rPr lang="en-US" smtClean="0"/>
              <a:t>23</a:t>
            </a:fld>
            <a:endParaRPr lang="en-US"/>
          </a:p>
        </p:txBody>
      </p:sp>
    </p:spTree>
    <p:extLst>
      <p:ext uri="{BB962C8B-B14F-4D97-AF65-F5344CB8AC3E}">
        <p14:creationId xmlns:p14="http://schemas.microsoft.com/office/powerpoint/2010/main" val="3568708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NLP </a:t>
            </a:r>
            <a:r>
              <a:rPr lang="th-TH" sz="1200" b="0" i="0" u="none" strike="noStrike" kern="1200" dirty="0">
                <a:solidFill>
                  <a:schemeClr val="tx1"/>
                </a:solidFill>
                <a:effectLst/>
                <a:latin typeface="+mn-lt"/>
                <a:ea typeface="+mn-ea"/>
                <a:cs typeface="+mn-cs"/>
              </a:rPr>
              <a:t>ย่อมาจาก </a:t>
            </a:r>
            <a:r>
              <a:rPr lang="en-US" sz="1200" b="0" i="0" u="none" strike="noStrike" kern="1200" dirty="0">
                <a:solidFill>
                  <a:schemeClr val="tx1"/>
                </a:solidFill>
                <a:effectLst/>
                <a:latin typeface="+mn-lt"/>
                <a:ea typeface="+mn-ea"/>
                <a:cs typeface="+mn-cs"/>
              </a:rPr>
              <a:t>Natural Language Processing </a:t>
            </a:r>
            <a:r>
              <a:rPr lang="th-TH" sz="1200" b="0" i="0" u="none" strike="noStrike" kern="1200" dirty="0">
                <a:solidFill>
                  <a:schemeClr val="tx1"/>
                </a:solidFill>
                <a:effectLst/>
                <a:latin typeface="+mn-lt"/>
                <a:ea typeface="+mn-ea"/>
                <a:cs typeface="+mn-cs"/>
              </a:rPr>
              <a:t>เป็นสาขาหนึ่งของเทคโนโลยีปัญญาประดิษฐ์ (</a:t>
            </a:r>
            <a:r>
              <a:rPr lang="en-US" sz="1200" b="0" i="0" u="none" strike="noStrike" kern="1200" dirty="0">
                <a:solidFill>
                  <a:schemeClr val="tx1"/>
                </a:solidFill>
                <a:effectLst/>
                <a:latin typeface="+mn-lt"/>
                <a:ea typeface="+mn-ea"/>
                <a:cs typeface="+mn-cs"/>
              </a:rPr>
              <a:t>Artificial Intelligence </a:t>
            </a:r>
            <a:r>
              <a:rPr lang="th-TH" sz="1200" b="0" i="0" u="none" strike="noStrike" kern="1200" dirty="0">
                <a:solidFill>
                  <a:schemeClr val="tx1"/>
                </a:solidFill>
                <a:effectLst/>
                <a:latin typeface="+mn-lt"/>
                <a:ea typeface="+mn-ea"/>
                <a:cs typeface="+mn-cs"/>
              </a:rPr>
              <a:t>หรือ </a:t>
            </a:r>
            <a:r>
              <a:rPr lang="en-US" sz="1200" b="0" i="0" u="none" strike="noStrike" kern="1200" dirty="0">
                <a:solidFill>
                  <a:schemeClr val="tx1"/>
                </a:solidFill>
                <a:effectLst/>
                <a:latin typeface="+mn-lt"/>
                <a:ea typeface="+mn-ea"/>
                <a:cs typeface="+mn-cs"/>
              </a:rPr>
              <a:t>AI) </a:t>
            </a:r>
            <a:r>
              <a:rPr lang="th-TH" sz="1200" b="0" i="0" u="none" strike="noStrike" kern="1200" dirty="0">
                <a:solidFill>
                  <a:schemeClr val="tx1"/>
                </a:solidFill>
                <a:effectLst/>
                <a:latin typeface="+mn-lt"/>
                <a:ea typeface="+mn-ea"/>
                <a:cs typeface="+mn-cs"/>
              </a:rPr>
              <a:t>ที่ทำให้คอมพิวเตอร์เข้าใจภาษามนุษย์เพื่อวัตถุประสงค์ด้านการสื่อสารและวิเคราะห์ข้อมูลที่เป็นภาษา</a:t>
            </a:r>
            <a:endParaRPr lang="en-US" dirty="0"/>
          </a:p>
        </p:txBody>
      </p:sp>
      <p:sp>
        <p:nvSpPr>
          <p:cNvPr id="4" name="Slide Number Placeholder 3"/>
          <p:cNvSpPr>
            <a:spLocks noGrp="1"/>
          </p:cNvSpPr>
          <p:nvPr>
            <p:ph type="sldNum" sz="quarter" idx="5"/>
          </p:nvPr>
        </p:nvSpPr>
        <p:spPr/>
        <p:txBody>
          <a:bodyPr/>
          <a:lstStyle/>
          <a:p>
            <a:fld id="{00ACF298-1AE4-BD48-BF66-E2572DE3BF6D}" type="slidenum">
              <a:rPr lang="en-US" smtClean="0"/>
              <a:t>3</a:t>
            </a:fld>
            <a:endParaRPr lang="en-US"/>
          </a:p>
        </p:txBody>
      </p:sp>
    </p:spTree>
    <p:extLst>
      <p:ext uri="{BB962C8B-B14F-4D97-AF65-F5344CB8AC3E}">
        <p14:creationId xmlns:p14="http://schemas.microsoft.com/office/powerpoint/2010/main" val="3692491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dirty="0"/>
              <a:t>ใช้แนวคิดที่เรียกว่า </a:t>
            </a:r>
            <a:r>
              <a:rPr lang="en-US" dirty="0"/>
              <a:t>language model </a:t>
            </a:r>
            <a:r>
              <a:rPr lang="th-TH" dirty="0"/>
              <a:t>ในการสร้าง </a:t>
            </a:r>
            <a:r>
              <a:rPr lang="en-US" dirty="0"/>
              <a:t>language model</a:t>
            </a:r>
            <a:r>
              <a:rPr lang="th-TH" dirty="0"/>
              <a:t> ก้ม</a:t>
            </a:r>
            <a:r>
              <a:rPr lang="th-TH" dirty="0" err="1"/>
              <a:t>ี</a:t>
            </a:r>
            <a:r>
              <a:rPr lang="th-TH" dirty="0"/>
              <a:t>หลายรูปแบบตามยุคสมัยที่พัฒนาขึ้น</a:t>
            </a:r>
            <a:r>
              <a:rPr lang="th-TH" dirty="0" err="1"/>
              <a:t>เรื่อยๆ</a:t>
            </a:r>
            <a:r>
              <a:rPr lang="th-TH" dirty="0"/>
              <a:t> </a:t>
            </a:r>
            <a:endParaRPr lang="en-US" dirty="0"/>
          </a:p>
        </p:txBody>
      </p:sp>
      <p:sp>
        <p:nvSpPr>
          <p:cNvPr id="4" name="Slide Number Placeholder 3"/>
          <p:cNvSpPr>
            <a:spLocks noGrp="1"/>
          </p:cNvSpPr>
          <p:nvPr>
            <p:ph type="sldNum" sz="quarter" idx="5"/>
          </p:nvPr>
        </p:nvSpPr>
        <p:spPr/>
        <p:txBody>
          <a:bodyPr/>
          <a:lstStyle/>
          <a:p>
            <a:fld id="{00ACF298-1AE4-BD48-BF66-E2572DE3BF6D}" type="slidenum">
              <a:rPr lang="en-US" smtClean="0"/>
              <a:t>4</a:t>
            </a:fld>
            <a:endParaRPr lang="en-US"/>
          </a:p>
        </p:txBody>
      </p:sp>
    </p:spTree>
    <p:extLst>
      <p:ext uri="{BB962C8B-B14F-4D97-AF65-F5344CB8AC3E}">
        <p14:creationId xmlns:p14="http://schemas.microsoft.com/office/powerpoint/2010/main" val="1967040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dirty="0"/>
              <a:t>แทนด้วย </a:t>
            </a:r>
            <a:r>
              <a:rPr lang="en-US" dirty="0"/>
              <a:t>1 </a:t>
            </a:r>
            <a:r>
              <a:rPr lang="th-TH" dirty="0"/>
              <a:t>ที่ตัวเองในประโยค  จะไม่สามารถรู้ว่าตัวไหนมาก่อนมาหลัง และไม่รู้ความหมายได้</a:t>
            </a:r>
            <a:endParaRPr lang="en-US" dirty="0"/>
          </a:p>
        </p:txBody>
      </p:sp>
      <p:sp>
        <p:nvSpPr>
          <p:cNvPr id="4" name="Slide Number Placeholder 3"/>
          <p:cNvSpPr>
            <a:spLocks noGrp="1"/>
          </p:cNvSpPr>
          <p:nvPr>
            <p:ph type="sldNum" sz="quarter" idx="5"/>
          </p:nvPr>
        </p:nvSpPr>
        <p:spPr/>
        <p:txBody>
          <a:bodyPr/>
          <a:lstStyle/>
          <a:p>
            <a:fld id="{00ACF298-1AE4-BD48-BF66-E2572DE3BF6D}" type="slidenum">
              <a:rPr lang="en-US" smtClean="0"/>
              <a:t>5</a:t>
            </a:fld>
            <a:endParaRPr lang="en-US"/>
          </a:p>
        </p:txBody>
      </p:sp>
    </p:spTree>
    <p:extLst>
      <p:ext uri="{BB962C8B-B14F-4D97-AF65-F5344CB8AC3E}">
        <p14:creationId xmlns:p14="http://schemas.microsoft.com/office/powerpoint/2010/main" val="3614107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dirty="0"/>
              <a:t>เป็นการทำให้คำกลายเป็น </a:t>
            </a:r>
            <a:r>
              <a:rPr lang="th-TH" dirty="0" err="1"/>
              <a:t>เว็คเต</a:t>
            </a:r>
            <a:r>
              <a:rPr lang="th-TH" dirty="0"/>
              <a:t>อร ที่มีความหมายตามคำ</a:t>
            </a:r>
            <a:r>
              <a:rPr lang="th-TH" dirty="0" err="1"/>
              <a:t>ต่างๆ</a:t>
            </a:r>
            <a:r>
              <a:rPr lang="th-TH" dirty="0"/>
              <a:t>ได้ระดับนึง ในประโยค ลดขนาดเว้</a:t>
            </a:r>
            <a:r>
              <a:rPr lang="th-TH" dirty="0" err="1"/>
              <a:t>คเต</a:t>
            </a:r>
            <a:r>
              <a:rPr lang="th-TH" dirty="0"/>
              <a:t>อรลงมา </a:t>
            </a:r>
            <a:endParaRPr lang="en-US" dirty="0"/>
          </a:p>
        </p:txBody>
      </p:sp>
      <p:sp>
        <p:nvSpPr>
          <p:cNvPr id="4" name="Slide Number Placeholder 3"/>
          <p:cNvSpPr>
            <a:spLocks noGrp="1"/>
          </p:cNvSpPr>
          <p:nvPr>
            <p:ph type="sldNum" sz="quarter" idx="5"/>
          </p:nvPr>
        </p:nvSpPr>
        <p:spPr/>
        <p:txBody>
          <a:bodyPr/>
          <a:lstStyle/>
          <a:p>
            <a:fld id="{00ACF298-1AE4-BD48-BF66-E2572DE3BF6D}" type="slidenum">
              <a:rPr lang="en-US" smtClean="0"/>
              <a:t>6</a:t>
            </a:fld>
            <a:endParaRPr lang="en-US"/>
          </a:p>
        </p:txBody>
      </p:sp>
    </p:spTree>
    <p:extLst>
      <p:ext uri="{BB962C8B-B14F-4D97-AF65-F5344CB8AC3E}">
        <p14:creationId xmlns:p14="http://schemas.microsoft.com/office/powerpoint/2010/main" val="1126243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Backpropagation </a:t>
            </a:r>
            <a:r>
              <a:rPr lang="th-TH" dirty="0"/>
              <a:t>เริ่มจากเราต้องการหา ค่า </a:t>
            </a:r>
            <a:r>
              <a:rPr lang="en-US" dirty="0"/>
              <a:t>Error </a:t>
            </a:r>
            <a:r>
              <a:rPr lang="th-TH" dirty="0"/>
              <a:t>ที่คำ</a:t>
            </a:r>
            <a:r>
              <a:rPr lang="th-TH" dirty="0" err="1"/>
              <a:t>น</a:t>
            </a:r>
            <a:r>
              <a:rPr lang="th-TH" dirty="0"/>
              <a:t>วนได้จาก </a:t>
            </a:r>
            <a:r>
              <a:rPr lang="en-US" dirty="0"/>
              <a:t>output </a:t>
            </a:r>
            <a:r>
              <a:rPr lang="th-TH" dirty="0"/>
              <a:t>ของ </a:t>
            </a:r>
            <a:r>
              <a:rPr lang="en-US" dirty="0"/>
              <a:t>Neural Network </a:t>
            </a:r>
            <a:r>
              <a:rPr lang="th-TH" dirty="0"/>
              <a:t>นำมาเปรียบเทียบกับ </a:t>
            </a:r>
            <a:r>
              <a:rPr lang="en-US" dirty="0"/>
              <a:t>target </a:t>
            </a:r>
            <a:r>
              <a:rPr lang="th-TH" dirty="0"/>
              <a:t>ที่เราคาดหวังไว้ เมื่อได้ค่า </a:t>
            </a:r>
            <a:r>
              <a:rPr lang="en-US" dirty="0"/>
              <a:t>Error </a:t>
            </a:r>
            <a:r>
              <a:rPr lang="th-TH" dirty="0"/>
              <a:t>ก็จะ แพร่ค่า </a:t>
            </a:r>
            <a:r>
              <a:rPr lang="en-US" dirty="0"/>
              <a:t>Error </a:t>
            </a:r>
            <a:r>
              <a:rPr lang="th-TH" dirty="0"/>
              <a:t>ที่ได้กลับไปยังผู้มีส่วนเกี่ยวข้อง ใน</a:t>
            </a:r>
            <a:r>
              <a:rPr lang="th-TH" dirty="0" err="1"/>
              <a:t>ที่นี้</a:t>
            </a:r>
            <a:r>
              <a:rPr lang="th-TH" dirty="0"/>
              <a:t>คือ ค่า </a:t>
            </a:r>
            <a:r>
              <a:rPr lang="en-US" dirty="0"/>
              <a:t>weight </a:t>
            </a:r>
            <a:r>
              <a:rPr lang="th-TH" dirty="0" err="1"/>
              <a:t>ต่างๆ</a:t>
            </a:r>
            <a:r>
              <a:rPr lang="th-TH" dirty="0"/>
              <a:t> </a:t>
            </a:r>
            <a:r>
              <a:rPr lang="en-US" dirty="0"/>
              <a:t>Weight </a:t>
            </a:r>
            <a:r>
              <a:rPr lang="th-TH" dirty="0"/>
              <a:t>ใดให้ค่าน้ำหนักมา ก็จะได้รับผลกระทบของการปรับไปมาก </a:t>
            </a:r>
            <a:r>
              <a:rPr lang="en-US" dirty="0"/>
              <a:t>Weight </a:t>
            </a:r>
            <a:r>
              <a:rPr lang="th-TH" dirty="0"/>
              <a:t>ใดให้ค่าน้อยก็จะได้รับผลกระทบ ไป</a:t>
            </a:r>
            <a:r>
              <a:rPr lang="th-TH" dirty="0" err="1"/>
              <a:t>น้อยๆ</a:t>
            </a:r>
            <a:r>
              <a:rPr lang="th-TH" dirty="0"/>
              <a:t> เช่นกัน เหมือนๆ หาคนรับผิดชอบที่ทำให้ค่า </a:t>
            </a:r>
            <a:r>
              <a:rPr lang="en-US" dirty="0"/>
              <a:t>output </a:t>
            </a:r>
            <a:r>
              <a:rPr lang="th-TH" dirty="0"/>
              <a:t>มันไม่เท่ากับ </a:t>
            </a:r>
            <a:r>
              <a:rPr lang="en-US" dirty="0"/>
              <a:t>target </a:t>
            </a:r>
          </a:p>
          <a:p>
            <a:endParaRPr lang="en-US" dirty="0"/>
          </a:p>
        </p:txBody>
      </p:sp>
      <p:sp>
        <p:nvSpPr>
          <p:cNvPr id="4" name="Slide Number Placeholder 3"/>
          <p:cNvSpPr>
            <a:spLocks noGrp="1"/>
          </p:cNvSpPr>
          <p:nvPr>
            <p:ph type="sldNum" sz="quarter" idx="5"/>
          </p:nvPr>
        </p:nvSpPr>
        <p:spPr/>
        <p:txBody>
          <a:bodyPr/>
          <a:lstStyle/>
          <a:p>
            <a:fld id="{00ACF298-1AE4-BD48-BF66-E2572DE3BF6D}" type="slidenum">
              <a:rPr lang="en-US" smtClean="0"/>
              <a:t>7</a:t>
            </a:fld>
            <a:endParaRPr lang="en-US"/>
          </a:p>
        </p:txBody>
      </p:sp>
    </p:spTree>
    <p:extLst>
      <p:ext uri="{BB962C8B-B14F-4D97-AF65-F5344CB8AC3E}">
        <p14:creationId xmlns:p14="http://schemas.microsoft.com/office/powerpoint/2010/main" val="3202472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dirty="0"/>
              <a:t>ข้อเสีย </a:t>
            </a:r>
            <a:r>
              <a:rPr lang="en-US" dirty="0"/>
              <a:t>word embedding </a:t>
            </a:r>
            <a:r>
              <a:rPr lang="th-TH" dirty="0"/>
              <a:t>เข้าใจคอน</a:t>
            </a:r>
            <a:r>
              <a:rPr lang="th-TH" dirty="0" err="1"/>
              <a:t>เทค</a:t>
            </a:r>
            <a:r>
              <a:rPr lang="th-TH" dirty="0"/>
              <a:t>ในระดับนึง ตามจำนวน </a:t>
            </a:r>
            <a:r>
              <a:rPr lang="en-US" dirty="0"/>
              <a:t>skip </a:t>
            </a:r>
            <a:r>
              <a:rPr lang="th-TH" dirty="0"/>
              <a:t>และ</a:t>
            </a:r>
            <a:r>
              <a:rPr lang="th-TH" dirty="0" err="1"/>
              <a:t>เ</a:t>
            </a:r>
            <a:r>
              <a:rPr lang="th-TH" dirty="0"/>
              <a:t>วิดอาจะเกิดได้หลายที่ คำคำเดียวกันเวค</a:t>
            </a:r>
            <a:r>
              <a:rPr lang="th-TH" dirty="0" err="1"/>
              <a:t>เต้อ</a:t>
            </a:r>
            <a:r>
              <a:rPr lang="th-TH" dirty="0"/>
              <a:t>เหมือนกัน</a:t>
            </a:r>
            <a:endParaRPr lang="en-US" dirty="0"/>
          </a:p>
        </p:txBody>
      </p:sp>
      <p:sp>
        <p:nvSpPr>
          <p:cNvPr id="4" name="Slide Number Placeholder 3"/>
          <p:cNvSpPr>
            <a:spLocks noGrp="1"/>
          </p:cNvSpPr>
          <p:nvPr>
            <p:ph type="sldNum" sz="quarter" idx="5"/>
          </p:nvPr>
        </p:nvSpPr>
        <p:spPr/>
        <p:txBody>
          <a:bodyPr/>
          <a:lstStyle/>
          <a:p>
            <a:fld id="{00ACF298-1AE4-BD48-BF66-E2572DE3BF6D}" type="slidenum">
              <a:rPr lang="en-US" smtClean="0"/>
              <a:t>8</a:t>
            </a:fld>
            <a:endParaRPr lang="en-US"/>
          </a:p>
        </p:txBody>
      </p:sp>
    </p:spTree>
    <p:extLst>
      <p:ext uri="{BB962C8B-B14F-4D97-AF65-F5344CB8AC3E}">
        <p14:creationId xmlns:p14="http://schemas.microsoft.com/office/powerpoint/2010/main" val="3093504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RNN architecture stated above are capable of capturing the dependencies in only one direction of language. Basically in case of Natural Language Processing it assumes that the word coming after has no effect on the meaning of the word coming before. With our experience of languages we know that it is certainly not true.</a:t>
            </a:r>
          </a:p>
          <a:p>
            <a:endParaRPr lang="en-US" dirty="0"/>
          </a:p>
          <a:p>
            <a:r>
              <a:rPr lang="en-US" dirty="0"/>
              <a:t>RNN are also not very good in capturing long term dependencies and the problem of vanishing gradients resurface in RNN.</a:t>
            </a:r>
            <a:endParaRPr lang="th-TH" dirty="0"/>
          </a:p>
          <a:p>
            <a:endParaRPr lang="th-TH" dirty="0"/>
          </a:p>
          <a:p>
            <a:r>
              <a:rPr lang="th-TH" dirty="0"/>
              <a:t>ต่อมาเป็น </a:t>
            </a:r>
            <a:r>
              <a:rPr lang="en-US" dirty="0" err="1"/>
              <a:t>rnn</a:t>
            </a:r>
            <a:r>
              <a:rPr lang="en-US" dirty="0"/>
              <a:t> </a:t>
            </a:r>
            <a:r>
              <a:rPr lang="en-US" dirty="0" err="1"/>
              <a:t>ท</a:t>
            </a:r>
            <a:r>
              <a:rPr lang="th-TH" dirty="0" err="1"/>
              <a:t>ี่พัฒ</a:t>
            </a:r>
            <a:r>
              <a:rPr lang="th-TH" dirty="0"/>
              <a:t>นาขึ้นมาตรงที่ สามารถเข้าใจ คอน</a:t>
            </a:r>
            <a:r>
              <a:rPr lang="th-TH" dirty="0" err="1"/>
              <a:t>เทค</a:t>
            </a:r>
            <a:r>
              <a:rPr lang="th-TH" dirty="0"/>
              <a:t>ได้มากขึ้น ยาวมากขึ้น โดยที่แต่ละคำจะเรียนรู้มาจาก คำก่อน</a:t>
            </a:r>
            <a:r>
              <a:rPr lang="th-TH" dirty="0" err="1"/>
              <a:t>ๆห</a:t>
            </a:r>
            <a:r>
              <a:rPr lang="th-TH" dirty="0"/>
              <a:t>น้า ที่ละคำ ซ้ายไปขวา แต่ในความเป็นจริง ความหมายของ</a:t>
            </a:r>
            <a:r>
              <a:rPr lang="th-TH" dirty="0" err="1"/>
              <a:t>คำๆ</a:t>
            </a:r>
            <a:r>
              <a:rPr lang="th-TH" dirty="0"/>
              <a:t>นั้นอาจจะมาจากทางขวาก็ได้ จึงทำให้เกิด </a:t>
            </a:r>
          </a:p>
          <a:p>
            <a:endParaRPr lang="th-TH" dirty="0"/>
          </a:p>
        </p:txBody>
      </p:sp>
      <p:sp>
        <p:nvSpPr>
          <p:cNvPr id="4" name="Slide Number Placeholder 3"/>
          <p:cNvSpPr>
            <a:spLocks noGrp="1"/>
          </p:cNvSpPr>
          <p:nvPr>
            <p:ph type="sldNum" sz="quarter" idx="5"/>
          </p:nvPr>
        </p:nvSpPr>
        <p:spPr/>
        <p:txBody>
          <a:bodyPr/>
          <a:lstStyle/>
          <a:p>
            <a:fld id="{00ACF298-1AE4-BD48-BF66-E2572DE3BF6D}" type="slidenum">
              <a:rPr lang="en-US" smtClean="0"/>
              <a:t>9</a:t>
            </a:fld>
            <a:endParaRPr lang="en-US"/>
          </a:p>
        </p:txBody>
      </p:sp>
    </p:spTree>
    <p:extLst>
      <p:ext uri="{BB962C8B-B14F-4D97-AF65-F5344CB8AC3E}">
        <p14:creationId xmlns:p14="http://schemas.microsoft.com/office/powerpoint/2010/main" val="1843741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dirty="0"/>
              <a:t>จึงทำให้เกิดแนวคิดนี้ขึ้นมา ที่จะมี</a:t>
            </a:r>
            <a:r>
              <a:rPr lang="en-US" dirty="0" err="1"/>
              <a:t>rnn</a:t>
            </a:r>
            <a:r>
              <a:rPr lang="th-TH" dirty="0"/>
              <a:t> สองตัวที่แยกกัน ตัวนึงเรียนจากซ้ายไปขวา ตัวนึงเรียนจากขวาไปซ้าย ในแต่ละตำแหน่งจะเรียนรู้พร้อมกันในทุก </a:t>
            </a:r>
            <a:r>
              <a:rPr lang="en-US" dirty="0"/>
              <a:t>time step </a:t>
            </a:r>
            <a:r>
              <a:rPr lang="th-TH" dirty="0"/>
              <a:t>ทำให้แก้ปัญหาที่ข้อมูลอาจจะอยู่ทางขวา หรือทางซ้ายได้</a:t>
            </a:r>
            <a:r>
              <a:rPr lang="en-US" dirty="0"/>
              <a:t> </a:t>
            </a:r>
            <a:r>
              <a:rPr lang="th-TH" dirty="0"/>
              <a:t>แต่หากข้อความยาวเกินไปจะทำให้ข้อมูลบางส่วนหายไปได้ </a:t>
            </a:r>
            <a:endParaRPr lang="en-US" dirty="0"/>
          </a:p>
        </p:txBody>
      </p:sp>
      <p:sp>
        <p:nvSpPr>
          <p:cNvPr id="4" name="Slide Number Placeholder 3"/>
          <p:cNvSpPr>
            <a:spLocks noGrp="1"/>
          </p:cNvSpPr>
          <p:nvPr>
            <p:ph type="sldNum" sz="quarter" idx="5"/>
          </p:nvPr>
        </p:nvSpPr>
        <p:spPr/>
        <p:txBody>
          <a:bodyPr/>
          <a:lstStyle/>
          <a:p>
            <a:fld id="{00ACF298-1AE4-BD48-BF66-E2572DE3BF6D}" type="slidenum">
              <a:rPr lang="en-US" smtClean="0"/>
              <a:t>10</a:t>
            </a:fld>
            <a:endParaRPr lang="en-US"/>
          </a:p>
        </p:txBody>
      </p:sp>
    </p:spTree>
    <p:extLst>
      <p:ext uri="{BB962C8B-B14F-4D97-AF65-F5344CB8AC3E}">
        <p14:creationId xmlns:p14="http://schemas.microsoft.com/office/powerpoint/2010/main" val="3896667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0" name="Rectangle 219">
            <a:extLst>
              <a:ext uri="{FF2B5EF4-FFF2-40B4-BE49-F238E27FC236}">
                <a16:creationId xmlns:a16="http://schemas.microsoft.com/office/drawing/2014/main" id="{E970CBB1-3F25-44EF-A6B8-2219DE80F1E6}"/>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Arc 220">
            <a:extLst>
              <a:ext uri="{FF2B5EF4-FFF2-40B4-BE49-F238E27FC236}">
                <a16:creationId xmlns:a16="http://schemas.microsoft.com/office/drawing/2014/main" id="{32E2B889-41FC-4724-93F6-48A4DEF90230}"/>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userDrawn="1"/>
        </p:nvSpPr>
        <p:spPr>
          <a:xfrm>
            <a:off x="0" y="161317"/>
            <a:ext cx="11191164" cy="1026038"/>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2120734" y="339509"/>
            <a:ext cx="97759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userDrawn="1"/>
        </p:nvSpPr>
        <p:spPr>
          <a:xfrm>
            <a:off x="0" y="161317"/>
            <a:ext cx="1668083" cy="1026038"/>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A01515AE-4193-4204-AAE3-28BCF655ED34}"/>
              </a:ext>
            </a:extLst>
          </p:cNvPr>
          <p:cNvSpPr/>
          <p:nvPr userDrawn="1"/>
        </p:nvSpPr>
        <p:spPr>
          <a:xfrm>
            <a:off x="11288971" y="161317"/>
            <a:ext cx="903029" cy="1026038"/>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287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2664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
        <p:nvSpPr>
          <p:cNvPr id="6" name="그림 개체 틀 2">
            <a:extLst>
              <a:ext uri="{FF2B5EF4-FFF2-40B4-BE49-F238E27FC236}">
                <a16:creationId xmlns:a16="http://schemas.microsoft.com/office/drawing/2014/main" id="{2C30C39C-AAA9-4761-B982-E964F936EA3C}"/>
              </a:ext>
            </a:extLst>
          </p:cNvPr>
          <p:cNvSpPr>
            <a:spLocks noGrp="1"/>
          </p:cNvSpPr>
          <p:nvPr>
            <p:ph type="pic" sz="quarter" idx="42" hasCustomPrompt="1"/>
          </p:nvPr>
        </p:nvSpPr>
        <p:spPr>
          <a:xfrm>
            <a:off x="1032695" y="1988366"/>
            <a:ext cx="2444297" cy="2444297"/>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solidFill>
                  <a:schemeClr val="tx1">
                    <a:lumMod val="75000"/>
                    <a:lumOff val="25000"/>
                  </a:schemeClr>
                </a:solidFill>
              </a:defRPr>
            </a:lvl1pPr>
          </a:lstStyle>
          <a:p>
            <a:r>
              <a:rPr lang="en-US" altLang="ko-KR" dirty="0"/>
              <a:t>Place Your Picture Here and Bring to Front</a:t>
            </a:r>
            <a:endParaRPr lang="ko-KR" altLang="en-US" dirty="0"/>
          </a:p>
        </p:txBody>
      </p:sp>
    </p:spTree>
    <p:extLst>
      <p:ext uri="{BB962C8B-B14F-4D97-AF65-F5344CB8AC3E}">
        <p14:creationId xmlns:p14="http://schemas.microsoft.com/office/powerpoint/2010/main" val="2632218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2334304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3073D1A-A4A7-4F5B-BE54-63CEAB575F6A}"/>
              </a:ext>
            </a:extLst>
          </p:cNvPr>
          <p:cNvSpPr>
            <a:spLocks noGrp="1"/>
          </p:cNvSpPr>
          <p:nvPr>
            <p:ph type="pic" sz="quarter" idx="10" hasCustomPrompt="1"/>
          </p:nvPr>
        </p:nvSpPr>
        <p:spPr>
          <a:xfrm>
            <a:off x="7266709" y="529965"/>
            <a:ext cx="4925290" cy="5798070"/>
          </a:xfrm>
          <a:custGeom>
            <a:avLst/>
            <a:gdLst>
              <a:gd name="connsiteX0" fmla="*/ 857449 w 4925290"/>
              <a:gd name="connsiteY0" fmla="*/ 0 h 5798070"/>
              <a:gd name="connsiteX1" fmla="*/ 4214649 w 4925290"/>
              <a:gd name="connsiteY1" fmla="*/ 0 h 5798070"/>
              <a:gd name="connsiteX2" fmla="*/ 4925290 w 4925290"/>
              <a:gd name="connsiteY2" fmla="*/ 1223176 h 5798070"/>
              <a:gd name="connsiteX3" fmla="*/ 4925290 w 4925290"/>
              <a:gd name="connsiteY3" fmla="*/ 4574894 h 5798070"/>
              <a:gd name="connsiteX4" fmla="*/ 4214649 w 4925290"/>
              <a:gd name="connsiteY4" fmla="*/ 5798070 h 5798070"/>
              <a:gd name="connsiteX5" fmla="*/ 857449 w 4925290"/>
              <a:gd name="connsiteY5" fmla="*/ 5798070 h 5798070"/>
              <a:gd name="connsiteX6" fmla="*/ 0 w 4925290"/>
              <a:gd name="connsiteY6" fmla="*/ 4322202 h 5798070"/>
              <a:gd name="connsiteX7" fmla="*/ 2152428 w 4925290"/>
              <a:gd name="connsiteY7" fmla="*/ 4322202 h 5798070"/>
              <a:gd name="connsiteX8" fmla="*/ 2979260 w 4925290"/>
              <a:gd name="connsiteY8" fmla="*/ 2899035 h 5798070"/>
              <a:gd name="connsiteX9" fmla="*/ 2152428 w 4925290"/>
              <a:gd name="connsiteY9" fmla="*/ 1475868 h 5798070"/>
              <a:gd name="connsiteX10" fmla="*/ 0 w 4925290"/>
              <a:gd name="connsiteY10" fmla="*/ 1475868 h 579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25290" h="5798070">
                <a:moveTo>
                  <a:pt x="857449" y="0"/>
                </a:moveTo>
                <a:lnTo>
                  <a:pt x="4214649" y="0"/>
                </a:lnTo>
                <a:lnTo>
                  <a:pt x="4925290" y="1223176"/>
                </a:lnTo>
                <a:lnTo>
                  <a:pt x="4925290" y="4574894"/>
                </a:lnTo>
                <a:lnTo>
                  <a:pt x="4214649" y="5798070"/>
                </a:lnTo>
                <a:lnTo>
                  <a:pt x="857449" y="5798070"/>
                </a:lnTo>
                <a:lnTo>
                  <a:pt x="0" y="4322202"/>
                </a:lnTo>
                <a:lnTo>
                  <a:pt x="2152428" y="4322202"/>
                </a:lnTo>
                <a:lnTo>
                  <a:pt x="2979260" y="2899035"/>
                </a:lnTo>
                <a:lnTo>
                  <a:pt x="2152428" y="1475868"/>
                </a:lnTo>
                <a:lnTo>
                  <a:pt x="0" y="1475868"/>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3" name="Picture Placeholder 12">
            <a:extLst>
              <a:ext uri="{FF2B5EF4-FFF2-40B4-BE49-F238E27FC236}">
                <a16:creationId xmlns:a16="http://schemas.microsoft.com/office/drawing/2014/main" id="{8CF70162-E0C4-4E2A-B2CE-73A493476724}"/>
              </a:ext>
            </a:extLst>
          </p:cNvPr>
          <p:cNvSpPr>
            <a:spLocks noGrp="1"/>
          </p:cNvSpPr>
          <p:nvPr>
            <p:ph type="pic" sz="quarter" idx="11" hasCustomPrompt="1"/>
          </p:nvPr>
        </p:nvSpPr>
        <p:spPr>
          <a:xfrm>
            <a:off x="4525108" y="2105085"/>
            <a:ext cx="4925290" cy="2647831"/>
          </a:xfrm>
          <a:custGeom>
            <a:avLst/>
            <a:gdLst>
              <a:gd name="connsiteX0" fmla="*/ 769169 w 6213231"/>
              <a:gd name="connsiteY0" fmla="*/ 0 h 2647831"/>
              <a:gd name="connsiteX1" fmla="*/ 5444062 w 6213231"/>
              <a:gd name="connsiteY1" fmla="*/ 0 h 2647831"/>
              <a:gd name="connsiteX2" fmla="*/ 6213231 w 6213231"/>
              <a:gd name="connsiteY2" fmla="*/ 1323916 h 2647831"/>
              <a:gd name="connsiteX3" fmla="*/ 5444062 w 6213231"/>
              <a:gd name="connsiteY3" fmla="*/ 2647831 h 2647831"/>
              <a:gd name="connsiteX4" fmla="*/ 769169 w 6213231"/>
              <a:gd name="connsiteY4" fmla="*/ 2647831 h 2647831"/>
              <a:gd name="connsiteX5" fmla="*/ 0 w 6213231"/>
              <a:gd name="connsiteY5" fmla="*/ 1323916 h 264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3231" h="2647831">
                <a:moveTo>
                  <a:pt x="769169" y="0"/>
                </a:moveTo>
                <a:lnTo>
                  <a:pt x="5444062" y="0"/>
                </a:lnTo>
                <a:lnTo>
                  <a:pt x="6213231" y="1323916"/>
                </a:lnTo>
                <a:lnTo>
                  <a:pt x="5444062" y="2647831"/>
                </a:lnTo>
                <a:lnTo>
                  <a:pt x="769169" y="2647831"/>
                </a:lnTo>
                <a:lnTo>
                  <a:pt x="0" y="132391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84768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1160586" y="0"/>
            <a:ext cx="4853352"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15329724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21AEC72C-3C89-4B08-B67E-E04E47BA302D}"/>
              </a:ext>
            </a:extLst>
          </p:cNvPr>
          <p:cNvSpPr>
            <a:spLocks noGrp="1"/>
          </p:cNvSpPr>
          <p:nvPr>
            <p:ph type="pic" sz="quarter" idx="10" hasCustomPrompt="1"/>
          </p:nvPr>
        </p:nvSpPr>
        <p:spPr>
          <a:xfrm>
            <a:off x="5847486" y="342900"/>
            <a:ext cx="5926499"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7963849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3357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raphic 2">
            <a:extLst>
              <a:ext uri="{FF2B5EF4-FFF2-40B4-BE49-F238E27FC236}">
                <a16:creationId xmlns:a16="http://schemas.microsoft.com/office/drawing/2014/main" id="{C6032FB9-BC74-4D22-9490-C57A3761EB46}"/>
              </a:ext>
            </a:extLst>
          </p:cNvPr>
          <p:cNvSpPr/>
          <p:nvPr userDrawn="1"/>
        </p:nvSpPr>
        <p:spPr>
          <a:xfrm flipH="1">
            <a:off x="3994321" y="809154"/>
            <a:ext cx="4427783" cy="53238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bg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395023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7F98B0-1969-4B0D-B39C-719F77064B57}"/>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c 2">
            <a:extLst>
              <a:ext uri="{FF2B5EF4-FFF2-40B4-BE49-F238E27FC236}">
                <a16:creationId xmlns:a16="http://schemas.microsoft.com/office/drawing/2014/main" id="{A0175121-4C90-40A9-B147-E4149E5190AE}"/>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09561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454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931360-7E41-4248-8AEF-AC858AB643B6}"/>
              </a:ext>
            </a:extLst>
          </p:cNvPr>
          <p:cNvSpPr/>
          <p:nvPr userDrawn="1"/>
        </p:nvSpPr>
        <p:spPr>
          <a:xfrm>
            <a:off x="0" y="0"/>
            <a:ext cx="12192000" cy="6858000"/>
          </a:xfrm>
          <a:prstGeom prst="rect">
            <a:avLst/>
          </a:prstGeom>
          <a:gradFill flip="none" rotWithShape="1">
            <a:gsLst>
              <a:gs pos="29000">
                <a:schemeClr val="accent1">
                  <a:lumMod val="5000"/>
                  <a:lumOff val="95000"/>
                  <a:alpha val="0"/>
                </a:schemeClr>
              </a:gs>
              <a:gs pos="66000">
                <a:schemeClr val="accent1">
                  <a:alpha val="58000"/>
                </a:schemeClr>
              </a:gs>
              <a:gs pos="80000">
                <a:schemeClr val="accent1">
                  <a:alpha val="61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102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162500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1" r:id="rId1"/>
    <p:sldLayoutId id="2147483737" r:id="rId2"/>
    <p:sldLayoutId id="2147483739" r:id="rId3"/>
    <p:sldLayoutId id="2147483736" r:id="rId4"/>
    <p:sldLayoutId id="2147483740" r:id="rId5"/>
    <p:sldLayoutId id="2147483741" r:id="rId6"/>
    <p:sldLayoutId id="2147483742" r:id="rId7"/>
    <p:sldLayoutId id="2147483738" r:id="rId8"/>
    <p:sldLayoutId id="2147483743" r:id="rId9"/>
    <p:sldLayoutId id="2147483745" r:id="rId10"/>
    <p:sldLayoutId id="2147483747" r:id="rId11"/>
    <p:sldLayoutId id="2147483746" r:id="rId12"/>
    <p:sldLayoutId id="2147483744" r:id="rId13"/>
    <p:sldLayoutId id="2147483755" r:id="rId14"/>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8.tiff"/></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23.tiff"/><Relationship Id="rId4" Type="http://schemas.openxmlformats.org/officeDocument/2006/relationships/image" Target="../media/image22.tiff"/></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26.tiff"/><Relationship Id="rId4" Type="http://schemas.openxmlformats.org/officeDocument/2006/relationships/image" Target="../media/image25.tiff"/></Relationships>
</file>

<file path=ppt/slides/_rels/slide1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28.tiff"/></Relationships>
</file>

<file path=ppt/slides/_rels/slide1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5.tiff"/><Relationship Id="rId1" Type="http://schemas.openxmlformats.org/officeDocument/2006/relationships/slideLayout" Target="../slideLayouts/slideLayout16.xml"/><Relationship Id="rId5" Type="http://schemas.openxmlformats.org/officeDocument/2006/relationships/image" Target="../media/image28.tiff"/><Relationship Id="rId4" Type="http://schemas.openxmlformats.org/officeDocument/2006/relationships/image" Target="../media/image26.tiff"/></Relationships>
</file>

<file path=ppt/slides/_rels/slide1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31.tiff"/><Relationship Id="rId4" Type="http://schemas.openxmlformats.org/officeDocument/2006/relationships/image" Target="../media/image24.tiff"/></Relationships>
</file>

<file path=ppt/slides/_rels/slide1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11.tiff"/><Relationship Id="rId1" Type="http://schemas.openxmlformats.org/officeDocument/2006/relationships/slideLayout" Target="../slideLayouts/slideLayout16.xml"/><Relationship Id="rId6" Type="http://schemas.openxmlformats.org/officeDocument/2006/relationships/image" Target="../media/image40.tiff"/><Relationship Id="rId5" Type="http://schemas.openxmlformats.org/officeDocument/2006/relationships/image" Target="../media/image39.tiff"/><Relationship Id="rId4" Type="http://schemas.openxmlformats.org/officeDocument/2006/relationships/image" Target="../media/image34.tiff"/></Relationships>
</file>

<file path=ppt/slides/_rels/slide23.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6.xml"/><Relationship Id="rId4" Type="http://schemas.openxmlformats.org/officeDocument/2006/relationships/image" Target="../media/image45.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0.tiff"/><Relationship Id="rId4" Type="http://schemas.openxmlformats.org/officeDocument/2006/relationships/image" Target="../media/image9.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tiff"/></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5802244" y="2065454"/>
            <a:ext cx="6091131" cy="1754326"/>
          </a:xfrm>
          <a:prstGeom prst="rect">
            <a:avLst/>
          </a:prstGeom>
          <a:noFill/>
        </p:spPr>
        <p:txBody>
          <a:bodyPr wrap="square" rtlCol="0" anchor="ctr">
            <a:spAutoFit/>
          </a:bodyPr>
          <a:lstStyle/>
          <a:p>
            <a:r>
              <a:rPr lang="en-US" altLang="ko-KR" sz="5400" dirty="0">
                <a:solidFill>
                  <a:schemeClr val="bg1"/>
                </a:solidFill>
                <a:cs typeface="Arial" pitchFamily="34" charset="0"/>
              </a:rPr>
              <a:t>Extract Information </a:t>
            </a:r>
          </a:p>
          <a:p>
            <a:r>
              <a:rPr lang="en-US" altLang="ko-KR" sz="5400" dirty="0">
                <a:solidFill>
                  <a:schemeClr val="bg1"/>
                </a:solidFill>
                <a:cs typeface="Arial" pitchFamily="34" charset="0"/>
              </a:rPr>
              <a:t>From Contract </a:t>
            </a:r>
            <a:endParaRPr lang="ko-KR" altLang="en-US" sz="5400" dirty="0">
              <a:solidFill>
                <a:schemeClr val="bg1"/>
              </a:solidFill>
              <a:cs typeface="Arial" pitchFamily="34"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5874879" y="3935491"/>
            <a:ext cx="6138466" cy="379656"/>
          </a:xfrm>
          <a:prstGeom prst="rect">
            <a:avLst/>
          </a:prstGeom>
          <a:noFill/>
        </p:spPr>
        <p:txBody>
          <a:bodyPr wrap="square" rtlCol="0" anchor="ctr">
            <a:spAutoFit/>
          </a:bodyPr>
          <a:lstStyle/>
          <a:p>
            <a:r>
              <a:rPr lang="en-US" altLang="ko-KR" sz="1867" dirty="0">
                <a:solidFill>
                  <a:schemeClr val="bg1"/>
                </a:solidFill>
                <a:cs typeface="Arial" pitchFamily="34" charset="0"/>
              </a:rPr>
              <a:t>Using BERT ( Deep Learning , NLP )</a:t>
            </a:r>
            <a:endParaRPr lang="ko-KR" altLang="en-US" sz="1867" dirty="0">
              <a:solidFill>
                <a:schemeClr val="bg1"/>
              </a:solidFill>
              <a:cs typeface="Arial" pitchFamily="34" charset="0"/>
            </a:endParaRPr>
          </a:p>
        </p:txBody>
      </p:sp>
      <p:grpSp>
        <p:nvGrpSpPr>
          <p:cNvPr id="15" name="Group 14">
            <a:extLst>
              <a:ext uri="{FF2B5EF4-FFF2-40B4-BE49-F238E27FC236}">
                <a16:creationId xmlns:a16="http://schemas.microsoft.com/office/drawing/2014/main" id="{1527CFAF-7CCE-44BB-AF72-C1F244779008}"/>
              </a:ext>
            </a:extLst>
          </p:cNvPr>
          <p:cNvGrpSpPr/>
          <p:nvPr/>
        </p:nvGrpSpPr>
        <p:grpSpPr>
          <a:xfrm>
            <a:off x="132616" y="1354450"/>
            <a:ext cx="5389197" cy="3861625"/>
            <a:chOff x="2491486" y="2166705"/>
            <a:chExt cx="4786450" cy="3429727"/>
          </a:xfrm>
          <a:solidFill>
            <a:schemeClr val="bg1"/>
          </a:solidFill>
        </p:grpSpPr>
        <p:grpSp>
          <p:nvGrpSpPr>
            <p:cNvPr id="16" name="Graphic 166">
              <a:extLst>
                <a:ext uri="{FF2B5EF4-FFF2-40B4-BE49-F238E27FC236}">
                  <a16:creationId xmlns:a16="http://schemas.microsoft.com/office/drawing/2014/main" id="{76D1291D-A11D-4617-ACBA-1EB139B4784E}"/>
                </a:ext>
              </a:extLst>
            </p:cNvPr>
            <p:cNvGrpSpPr/>
            <p:nvPr/>
          </p:nvGrpSpPr>
          <p:grpSpPr>
            <a:xfrm rot="10800000">
              <a:off x="2739541" y="2574234"/>
              <a:ext cx="3581400" cy="752475"/>
              <a:chOff x="4305300" y="3052762"/>
              <a:chExt cx="3581400" cy="752475"/>
            </a:xfrm>
            <a:grpFill/>
          </p:grpSpPr>
          <p:sp>
            <p:nvSpPr>
              <p:cNvPr id="218" name="Freeform: Shape 217">
                <a:extLst>
                  <a:ext uri="{FF2B5EF4-FFF2-40B4-BE49-F238E27FC236}">
                    <a16:creationId xmlns:a16="http://schemas.microsoft.com/office/drawing/2014/main" id="{0C3E7658-13F9-4CBF-AEBE-89CAA6F8F54B}"/>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1216653-ACFD-4626-BFCB-8D8BE8D02F14}"/>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A5CCD930-C3E6-48FA-A447-1EF7D945F322}"/>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82BFDAAB-DF19-4F7A-B787-7EECCB733C0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37D5C5-EE11-43BB-8CFE-7DBEE78813D0}"/>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33FE45C7-7743-4279-9599-CFD691F575D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5E7C030-0A90-48B1-937F-520F1B809878}"/>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3BDE8C39-785B-46E9-AAF8-25DC0AC99815}"/>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7D2CFCE9-4A76-4C62-AE02-F9D55300A536}"/>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47D7CCC1-F881-4ABF-AECE-D88DBC94EFC3}"/>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94DE75FA-1EA7-4225-A57A-25BDB3025F06}"/>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1279FD30-1398-48F1-A83C-BFF6FCEC513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CBC0C658-C164-4854-B9CA-48A7CE2357A7}"/>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CDD35EAA-05AE-467C-8616-2A559406A9B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293E587-D473-40B1-9D2C-47C318FDEB1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28CFF37B-A016-4F71-A8E3-FBFE29F03E9B}"/>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85DBBD7E-EF65-47BA-80AE-33A4F245A9E6}"/>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CC42ECB2-55FD-4854-AB69-0D3E661F3F98}"/>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9A1734F4-3CAA-48BF-BA98-9A10C038B700}"/>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E1322D1-740B-4847-88F0-6EC72D2F41E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pic>
          <p:nvPicPr>
            <p:cNvPr id="17" name="Graphic 16">
              <a:extLst>
                <a:ext uri="{FF2B5EF4-FFF2-40B4-BE49-F238E27FC236}">
                  <a16:creationId xmlns:a16="http://schemas.microsoft.com/office/drawing/2014/main" id="{30F04740-12EB-497B-8B91-51D4B31E7D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1486" y="3466203"/>
              <a:ext cx="3600450" cy="771525"/>
            </a:xfrm>
            <a:prstGeom prst="rect">
              <a:avLst/>
            </a:prstGeom>
          </p:spPr>
        </p:pic>
        <p:pic>
          <p:nvPicPr>
            <p:cNvPr id="18" name="Graphic 17">
              <a:extLst>
                <a:ext uri="{FF2B5EF4-FFF2-40B4-BE49-F238E27FC236}">
                  <a16:creationId xmlns:a16="http://schemas.microsoft.com/office/drawing/2014/main" id="{8ECA97C9-D664-4952-9EC2-18F60B03BD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3436" y="3868249"/>
              <a:ext cx="3600450" cy="771525"/>
            </a:xfrm>
            <a:prstGeom prst="rect">
              <a:avLst/>
            </a:prstGeom>
          </p:spPr>
        </p:pic>
        <p:pic>
          <p:nvPicPr>
            <p:cNvPr id="19" name="Graphic 18">
              <a:extLst>
                <a:ext uri="{FF2B5EF4-FFF2-40B4-BE49-F238E27FC236}">
                  <a16:creationId xmlns:a16="http://schemas.microsoft.com/office/drawing/2014/main" id="{15AE8B53-1976-4CC1-8501-44A62C40EB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6578" y="4508639"/>
              <a:ext cx="3600450" cy="771525"/>
            </a:xfrm>
            <a:prstGeom prst="rect">
              <a:avLst/>
            </a:prstGeom>
          </p:spPr>
        </p:pic>
        <p:grpSp>
          <p:nvGrpSpPr>
            <p:cNvPr id="20" name="Graphic 166">
              <a:extLst>
                <a:ext uri="{FF2B5EF4-FFF2-40B4-BE49-F238E27FC236}">
                  <a16:creationId xmlns:a16="http://schemas.microsoft.com/office/drawing/2014/main" id="{8D1099EE-B7D4-471F-BF10-B35A2B31867D}"/>
                </a:ext>
              </a:extLst>
            </p:cNvPr>
            <p:cNvGrpSpPr/>
            <p:nvPr/>
          </p:nvGrpSpPr>
          <p:grpSpPr>
            <a:xfrm rot="10800000">
              <a:off x="2854450" y="3801472"/>
              <a:ext cx="3581400" cy="752475"/>
              <a:chOff x="4305300" y="3052762"/>
              <a:chExt cx="3581400" cy="752475"/>
            </a:xfrm>
            <a:grpFill/>
          </p:grpSpPr>
          <p:sp>
            <p:nvSpPr>
              <p:cNvPr id="198" name="Freeform: Shape 197">
                <a:extLst>
                  <a:ext uri="{FF2B5EF4-FFF2-40B4-BE49-F238E27FC236}">
                    <a16:creationId xmlns:a16="http://schemas.microsoft.com/office/drawing/2014/main" id="{3CDC641A-4F40-4017-BD1B-202F15753539}"/>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ED0D901-344C-4A93-B612-ACF6ABD620B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D76E62BE-68EA-401C-92CA-3588760BF1B5}"/>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4A2DB005-CDA6-49F9-A1A0-159D3B4FF439}"/>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BE6DB662-7BE4-408B-8D05-2F00EA92E9AA}"/>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ABF88796-79B6-4671-B97D-210D5B3B95E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AC6B51A1-D75D-461D-ACE9-383CE899A2C4}"/>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B86DBE1-D05E-4718-AD02-9F8C213E57A3}"/>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B5A3C0A-F51C-406C-903A-81EC28413ED3}"/>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A2672FA-B090-443C-B8A7-37F5F9E30E4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532AE46-43A4-4B05-9928-DD3C0E4ED06B}"/>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D344CFFD-4038-43A9-A5CA-5B07A92C928F}"/>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624B330C-474E-4999-BA9B-8F048E81DC74}"/>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FA1AEEF2-F04B-45A5-9054-A46D60512E5D}"/>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137509FC-32AF-4044-A39F-219F1F3C00F0}"/>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FE839D09-DE1A-4E16-A06E-0D4B748DD1C5}"/>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F9ABAC86-6FA1-49A0-9795-68885474762A}"/>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300D4050-0144-4A34-8927-846E6A2EA3F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EBC56B67-1AC9-4E2C-997D-0A7334E794D3}"/>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297E33E8-0E89-4392-B96A-C698A4C4F6F8}"/>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1" name="Graphic 166">
              <a:extLst>
                <a:ext uri="{FF2B5EF4-FFF2-40B4-BE49-F238E27FC236}">
                  <a16:creationId xmlns:a16="http://schemas.microsoft.com/office/drawing/2014/main" id="{F9141121-0887-4503-8F6F-E910C6356BEF}"/>
                </a:ext>
              </a:extLst>
            </p:cNvPr>
            <p:cNvGrpSpPr/>
            <p:nvPr/>
          </p:nvGrpSpPr>
          <p:grpSpPr>
            <a:xfrm>
              <a:off x="3823543" y="2188695"/>
              <a:ext cx="2667773" cy="560516"/>
              <a:chOff x="4305300" y="3052762"/>
              <a:chExt cx="3581400" cy="752475"/>
            </a:xfrm>
            <a:grpFill/>
          </p:grpSpPr>
          <p:sp>
            <p:nvSpPr>
              <p:cNvPr id="178" name="Freeform: Shape 177">
                <a:extLst>
                  <a:ext uri="{FF2B5EF4-FFF2-40B4-BE49-F238E27FC236}">
                    <a16:creationId xmlns:a16="http://schemas.microsoft.com/office/drawing/2014/main" id="{BFE743C3-C9CB-4F8D-B83C-FFD63D87EA77}"/>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3A02079A-A908-4D69-9E5C-27041294C01D}"/>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82CA9E4E-E851-4F0C-8944-4E54BF49EF16}"/>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01AC133-BFF8-4799-8BC0-258CEF5959E7}"/>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E0A308CB-E865-4BE4-835E-67F5AFD8E08C}"/>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BFE1FF2-4B02-470F-9692-611D559364FA}"/>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0A4245A-9E01-4413-A377-4DE08CE19346}"/>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8BDBAE93-F6C7-4BBA-8648-68BE38BB7E84}"/>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3CCA2E8-9C2A-4C3B-B0A4-ACBB56BEB9C1}"/>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039D8114-8423-4F98-9353-D80A9E17B560}"/>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8B688EA-5247-47BB-B46C-05D54295EE5D}"/>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985AD2D-D780-4BA6-8F3B-D6125630D344}"/>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FE5199ED-47F4-4AA8-A405-9F43533E65E2}"/>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5B32631E-A1E2-433A-8EF4-2568546E869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C5E6474F-FE3E-4FE3-8ED7-9AC852164B55}"/>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5A8DCEA-F6D5-4023-A567-5E049C3A12E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AF05903D-B940-468C-B78D-F95F0FC28FC1}"/>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BC974302-55EB-4179-A85C-4253093217A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9196BBF4-D47A-46DA-A8BE-90951167D054}"/>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E23214B6-1C4F-4C8B-B030-25C78163DF8C}"/>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2" name="Graphic 234">
              <a:extLst>
                <a:ext uri="{FF2B5EF4-FFF2-40B4-BE49-F238E27FC236}">
                  <a16:creationId xmlns:a16="http://schemas.microsoft.com/office/drawing/2014/main" id="{0E8BC87D-2319-4EA6-B5B3-DDC5ED3EF8F9}"/>
                </a:ext>
              </a:extLst>
            </p:cNvPr>
            <p:cNvGrpSpPr/>
            <p:nvPr/>
          </p:nvGrpSpPr>
          <p:grpSpPr>
            <a:xfrm>
              <a:off x="3273841" y="2338140"/>
              <a:ext cx="3495664" cy="1188682"/>
              <a:chOff x="7540326" y="1358451"/>
              <a:chExt cx="4257675" cy="1447800"/>
            </a:xfrm>
            <a:grpFill/>
          </p:grpSpPr>
          <p:sp>
            <p:nvSpPr>
              <p:cNvPr id="172" name="Freeform: Shape 171">
                <a:extLst>
                  <a:ext uri="{FF2B5EF4-FFF2-40B4-BE49-F238E27FC236}">
                    <a16:creationId xmlns:a16="http://schemas.microsoft.com/office/drawing/2014/main" id="{452A628C-535B-4754-8D97-5EF9FC4A41D3}"/>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B020DC91-F1DB-4F7C-8FAD-8D2F402DB394}"/>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6169FD2-C218-4A00-AF51-A9D59F0BE4AC}"/>
                  </a:ext>
                </a:extLst>
              </p:cNvPr>
              <p:cNvSpPr/>
              <p:nvPr/>
            </p:nvSpPr>
            <p:spPr>
              <a:xfrm>
                <a:off x="7533182" y="1351307"/>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405F4BC-7B95-4DCB-B588-18BA5EDA0A36}"/>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475A5F7C-EAB1-4B94-B467-7E40E073BD6E}"/>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88CC3B2-437A-46FC-BF4E-9FB61FE4973A}"/>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endParaRPr lang="en-US"/>
              </a:p>
            </p:txBody>
          </p:sp>
        </p:grpSp>
        <p:grpSp>
          <p:nvGrpSpPr>
            <p:cNvPr id="23" name="Graphic 166">
              <a:extLst>
                <a:ext uri="{FF2B5EF4-FFF2-40B4-BE49-F238E27FC236}">
                  <a16:creationId xmlns:a16="http://schemas.microsoft.com/office/drawing/2014/main" id="{F395EF3D-BCFF-4BDA-A136-F3ED3193C979}"/>
                </a:ext>
              </a:extLst>
            </p:cNvPr>
            <p:cNvGrpSpPr/>
            <p:nvPr/>
          </p:nvGrpSpPr>
          <p:grpSpPr>
            <a:xfrm>
              <a:off x="4054049" y="5011904"/>
              <a:ext cx="2667773" cy="560516"/>
              <a:chOff x="4305300" y="3052762"/>
              <a:chExt cx="3581400" cy="752475"/>
            </a:xfrm>
            <a:grpFill/>
          </p:grpSpPr>
          <p:sp>
            <p:nvSpPr>
              <p:cNvPr id="152" name="Freeform: Shape 151">
                <a:extLst>
                  <a:ext uri="{FF2B5EF4-FFF2-40B4-BE49-F238E27FC236}">
                    <a16:creationId xmlns:a16="http://schemas.microsoft.com/office/drawing/2014/main" id="{090CE62D-4354-4DA9-8B3D-ADB230BBCE65}"/>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E406C90-0CD1-4539-B84B-AAEF11219B1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8A614C4-57FF-4D59-B082-3DE73F78FBCF}"/>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97D19A5-209D-458C-B2CE-A9B96792D2D1}"/>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C778A36-9280-4E18-87A5-C28A322B9F1E}"/>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C30A4CA-403E-4D76-99C6-A2460E109FEE}"/>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D6A0DE6-8215-44CE-858E-554564A3DBAD}"/>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43681FF-EAB2-40D4-ABBB-348FA45228B7}"/>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559C4C46-1F53-4756-B0C3-28A9C2C5231B}"/>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E01D6716-8E57-4D4B-BF98-02539AEDEE2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09F97FBC-5636-4ADD-A2AE-A4EBBA06EA88}"/>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4076DDC-7E6F-48CF-8606-FB9B9304D1E9}"/>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FA21E20B-BA80-44E2-BAD4-D7074C7EE4B0}"/>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B4C7D4B5-B4AA-4AA9-BD57-7D8D8F22134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00AF39C-D107-404C-A81D-C80709F4A833}"/>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C86537A-A636-4F9B-A44B-F82BF4DBFD1C}"/>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268C19B-7D5C-4751-9E7F-1EF92882C0EF}"/>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CDF8655-1534-4557-AB56-575CDACF01B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73B7697A-913B-4B31-8445-898BFEBE1C7E}"/>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71031A19-1A7C-4901-966B-5346553B35C1}"/>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4" name="Graphic 3">
              <a:extLst>
                <a:ext uri="{FF2B5EF4-FFF2-40B4-BE49-F238E27FC236}">
                  <a16:creationId xmlns:a16="http://schemas.microsoft.com/office/drawing/2014/main" id="{A11F8951-D580-4389-8CEC-94BFFE8B462E}"/>
                </a:ext>
              </a:extLst>
            </p:cNvPr>
            <p:cNvGrpSpPr/>
            <p:nvPr/>
          </p:nvGrpSpPr>
          <p:grpSpPr>
            <a:xfrm>
              <a:off x="4386205" y="2166705"/>
              <a:ext cx="2891731" cy="3429727"/>
              <a:chOff x="5276850" y="2457450"/>
              <a:chExt cx="1638300" cy="1943100"/>
            </a:xfrm>
            <a:grpFill/>
          </p:grpSpPr>
          <p:sp>
            <p:nvSpPr>
              <p:cNvPr id="25" name="Freeform: Shape 24">
                <a:extLst>
                  <a:ext uri="{FF2B5EF4-FFF2-40B4-BE49-F238E27FC236}">
                    <a16:creationId xmlns:a16="http://schemas.microsoft.com/office/drawing/2014/main" id="{6652FEE1-5D21-4162-850A-023CFB4ABDFA}"/>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21A7032-4210-4948-8AA7-82671C232F79}"/>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FADED69-6170-4C5E-80CE-3C1F5E0125EA}"/>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04C4903-4291-4B86-AEBD-DBB246FAE01D}"/>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E6B3CF6-2811-4E64-AB8C-1BCEBC432F0D}"/>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4A18E7B-6A5E-439A-950C-D24B1A57FFC6}"/>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8EE48EF-3528-49E6-BE95-FD71748CB1DB}"/>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3F8C2AB-1474-4D19-8F9D-C95FB8620184}"/>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F8ACD57-7FE0-49D4-95B9-532A99819F8C}"/>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584B00E-9B2D-4C79-8631-88F8B901AF16}"/>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A04A99C-43CA-4D08-9874-917C9491BAFB}"/>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969B493-6C24-468D-B452-55DCC56546F6}"/>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4F31F34-3E80-44CB-8583-7F8A36CFF232}"/>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F223C60-188E-49FC-AD18-163F73C3EAB5}"/>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04AF744-B4F5-4145-A113-D9876D5CFC10}"/>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50B4BB1-5D23-49BD-82BC-35D3DCDFE246}"/>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0E5B37A-1BB2-472D-B176-ABE1116F2440}"/>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13B717E-9DBC-49FF-912A-C05DAA8992AF}"/>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EFE2F74-B037-4337-8DE2-3000F7280576}"/>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F5B4E6C-5E23-4AAC-9C68-CA945BA9C2F2}"/>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4AD5165-C08D-477D-80DC-A719D2044DD0}"/>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2A8D20B-1A5D-49B7-8A34-32B03993A1CB}"/>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7E613D9-3BB1-4543-953F-5057185EB1A1}"/>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0207523-EE14-42DB-8279-9BAE73CE8B3D}"/>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2080175-49BF-43BC-9CC0-A435D947869C}"/>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C9268F1-F46A-4805-884D-CA88A2F1006A}"/>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FE25E3C-C9B2-41BD-9727-EC76C0B3DEF3}"/>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041F865-C946-41C9-95D9-31420B1F04FC}"/>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1A31480-EEC2-438C-9B69-CD7870676EC9}"/>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F2DEF52-A27C-4E23-A031-8BBAA6F799E1}"/>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F365CE0-D26C-4FFE-AD62-CEE7CCEAA690}"/>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CDF836D-FA76-4532-8E91-1ED01A061322}"/>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3BB298A-41BD-4F46-A885-398B760E6553}"/>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2306094-61E7-46D2-B561-7C18DAE7EB75}"/>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D83547C-9F3E-4095-98F1-92AE1E3F4189}"/>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3F74F95-A183-417F-8E87-187DFC41239A}"/>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6818A00-6CB4-4F70-BF13-5C967EE7EC25}"/>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F163BAE2-AD65-442E-90B9-6C6E661E2B63}"/>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A17A58E-565B-4529-B31B-370429B14419}"/>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DA53D05-15C6-49FB-AEA6-678A811EF5B7}"/>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278BD38-1F79-4406-9F3C-9BF595192E7B}"/>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E637A85-B58A-44C2-98B0-DFC164AD3465}"/>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5579501-5E52-4D11-A2D3-12B09C2949B0}"/>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440BB581-3D25-40D7-8360-6ED7A9F2BF2F}"/>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E7E0F58-2811-4E1E-9BA2-99B133063569}"/>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F0DB081-26B8-4209-A46A-F8810AAA7834}"/>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03EACFA-2B27-4F1E-9DD1-A0BD6FADBD06}"/>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05AA606-61A6-48B5-899C-0B6ABBD96C4B}"/>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ED78F833-70B1-4B96-A07A-D8701E340F12}"/>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4F308DD-6BE0-4F14-80E4-F0C9697BD96F}"/>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45E6BCE-38E7-4548-9BB7-F4EDA3FE7B51}"/>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F979A80-C1A1-4A27-91DF-4FD4C5BB88AE}"/>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B37E6589-EA54-4209-8C4A-F82EC3F15733}"/>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164D8A6-B01E-4C3D-BCFB-72F38638AF47}"/>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9965FAC-8158-4729-B6B0-9A06B1A490FE}"/>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A513717-B175-4821-AFF8-2B8E1B793E2F}"/>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C148B944-1414-4863-9FA1-95547CFE6FFD}"/>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83AF7CD-A3CE-4FE6-8C3F-8468103C1A54}"/>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BF250EB3-11B0-4200-8FA4-193A1C0AC2D7}"/>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BEF3E2C-37DC-40C6-AD5E-47CBCE9E2A3A}"/>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63E0395-EE72-47CC-8488-940D040EDC5E}"/>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F58809F-011F-4AA7-B502-3D47F13B44D8}"/>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E8717AF7-779B-4DF3-9CEF-D586EA470431}"/>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BCD6C76-6AE2-4763-B46B-4EE431766134}"/>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C7FBF5C-A49A-4D31-9A21-76B56C0DF3FA}"/>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AF5C66F-C19C-450F-A636-6856995E3F7D}"/>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384F53D1-48F2-47B4-8E4A-D6F6B605C6C6}"/>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5CF9297-99C2-4BC0-ABD8-D607405790BE}"/>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162E1B38-3F97-4CB8-A3A8-A89FA5899E7A}"/>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1D72538-A8E6-48F9-ABB7-57ACC84A1A7B}"/>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F0E606A-1CD1-4D71-A8A7-77C422D8DAC1}"/>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3CE38DB-DA89-4531-8B4A-699958CF1E2B}"/>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F056790B-1E88-4771-825C-AFB0FF4579B1}"/>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DCA4795-58C0-473D-B81C-0E6C59291180}"/>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0B40C1B-35AA-4555-A89F-3305352E9EA3}"/>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0363258-5BBC-4FE2-B802-9B019DB20F56}"/>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B7557A3-3661-4E9C-B39D-B03D062E8A8B}"/>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1EF6EE7F-D70D-4736-BFA3-199FCDE19DDA}"/>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6B602B8-A178-473D-9F5A-9BB397626ED8}"/>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AA2A7CD-5FB1-4292-9095-694F1352559F}"/>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331F04C-AABC-46B3-9D30-EDF68C64F8C0}"/>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7235F60-C42B-4C0A-9707-6FAF81FCFFCC}"/>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131FE774-C36F-42A3-9EBC-D78F2B8E66E9}"/>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6E5FE6F-1815-42A7-92B3-2214557950EF}"/>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063DB948-4DDD-40EA-9BEC-159B7B2B96F2}"/>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9D889E67-9BDF-4941-9166-1DEB1341ADB3}"/>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83D47A6-5339-44D9-85F0-E489305859C1}"/>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94D5390E-FE16-41A4-AE2A-BDC6F254E607}"/>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1772A60-B0C3-4E82-89A7-7096F64D356B}"/>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F2FA24F3-62B4-45E3-9852-D08BB6C61255}"/>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25EB378-46F3-4C03-9FFB-70A6592F630D}"/>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5C21F35-CEFA-4E95-8703-7E445539EF1A}"/>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6123DE7-894E-44BC-A019-4A0E48BA1A98}"/>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AC02D98-A389-41B3-94A9-9A1EA77A1A00}"/>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27CDA0F-709A-492B-BBCB-FBFACCF3F549}"/>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3627F75-98E4-465F-A96E-B2FB320B52A8}"/>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8C005081-D1EC-4280-AFE2-3B673E4245B1}"/>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6804D91-5A0B-4CB7-9792-1B892F9B65E6}"/>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D873E1D-C603-4CC0-A1C2-243299E92E7A}"/>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F6447D3D-5002-461D-8A84-96A8899CCDE8}"/>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02EC40E-F8ED-4C3C-9234-BA5A2989617A}"/>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07DCA0C-E754-4444-9CC7-952E80F01784}"/>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FDFB5BA-246B-4861-8FD6-F790247D9CB5}"/>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D567EAA1-16A6-446E-9EF3-E1270C2E53D7}"/>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0B2374CA-A86D-4043-9B23-8455AF8FD116}"/>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BBF6987C-EFB0-4EEF-BF5C-0B1A2F4A8FD3}"/>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A76F792A-A0BC-4D31-8420-C7F90375C47E}"/>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5C72C2F-982B-4F14-88AB-4DEE7B514624}"/>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3AB0B20-B639-45F2-AD68-B4462E2825C0}"/>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7A11A1E-8668-4F38-B7F3-1D2A7EB22124}"/>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EFE919F-ECB2-4DF2-B268-42A81035A446}"/>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1C552B6-20FB-4164-B02F-9F7296634698}"/>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BFDFA48E-28A3-47EE-88D3-A1B3A0350F99}"/>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05C80387-3C62-4353-922D-D20F3B695D51}"/>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E312E3F1-EB06-4A69-82B4-4FF9E3EECBD4}"/>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E84F926E-1985-4734-88C3-3B51A1D2977B}"/>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074AE5E-2655-4AD5-B49B-3CBF0460C7AD}"/>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42794B9-B7BF-4A9C-A4EF-876E14808839}"/>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CA5C001-B79E-4A68-B6F4-91C0CD156BF0}"/>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617F78D5-68DE-4EF3-9B18-BF7FC6130097}"/>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163E4C1-E447-4A7D-A6E3-7B369DE270B7}"/>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F344D6E2-1683-4BCB-AFB5-02420C030787}"/>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00609A4-DCEF-48E7-88F0-DC5E92F8471B}"/>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A842D0B0-40C1-4CD2-BDF8-00EF192D3251}"/>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A4E4E510-8FCC-4B94-B207-6D3192A74736}"/>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F2F02FC-DB61-49B5-BA26-4ECA647BA5A6}"/>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8CA6A97-8110-46C6-9413-6571D0C83ABB}"/>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0454C1-2840-BB4D-9CA9-00990CACD03D}"/>
              </a:ext>
            </a:extLst>
          </p:cNvPr>
          <p:cNvSpPr txBox="1"/>
          <p:nvPr/>
        </p:nvSpPr>
        <p:spPr>
          <a:xfrm>
            <a:off x="4385435" y="363681"/>
            <a:ext cx="3669594" cy="861774"/>
          </a:xfrm>
          <a:prstGeom prst="rect">
            <a:avLst/>
          </a:prstGeom>
          <a:noFill/>
        </p:spPr>
        <p:txBody>
          <a:bodyPr wrap="none" rtlCol="0">
            <a:spAutoFit/>
          </a:bodyPr>
          <a:lstStyle/>
          <a:p>
            <a:r>
              <a:rPr lang="en-US" sz="3200" b="1" dirty="0"/>
              <a:t>Bidirectional RNN</a:t>
            </a:r>
          </a:p>
          <a:p>
            <a:endParaRPr lang="en-US" dirty="0"/>
          </a:p>
        </p:txBody>
      </p:sp>
      <p:pic>
        <p:nvPicPr>
          <p:cNvPr id="3" name="Picture 2">
            <a:extLst>
              <a:ext uri="{FF2B5EF4-FFF2-40B4-BE49-F238E27FC236}">
                <a16:creationId xmlns:a16="http://schemas.microsoft.com/office/drawing/2014/main" id="{0FFD5D08-A5D8-694E-A4D7-00B3269C39FB}"/>
              </a:ext>
            </a:extLst>
          </p:cNvPr>
          <p:cNvPicPr>
            <a:picLocks noChangeAspect="1"/>
          </p:cNvPicPr>
          <p:nvPr/>
        </p:nvPicPr>
        <p:blipFill>
          <a:blip r:embed="rId3"/>
          <a:stretch>
            <a:fillRect/>
          </a:stretch>
        </p:blipFill>
        <p:spPr>
          <a:xfrm>
            <a:off x="341037" y="3047939"/>
            <a:ext cx="6407196" cy="3136900"/>
          </a:xfrm>
          <a:prstGeom prst="rect">
            <a:avLst/>
          </a:prstGeom>
        </p:spPr>
      </p:pic>
      <p:sp>
        <p:nvSpPr>
          <p:cNvPr id="6" name="TextBox 5">
            <a:extLst>
              <a:ext uri="{FF2B5EF4-FFF2-40B4-BE49-F238E27FC236}">
                <a16:creationId xmlns:a16="http://schemas.microsoft.com/office/drawing/2014/main" id="{3354C47C-BC74-2B46-B0BE-D366081BD2BE}"/>
              </a:ext>
            </a:extLst>
          </p:cNvPr>
          <p:cNvSpPr txBox="1"/>
          <p:nvPr/>
        </p:nvSpPr>
        <p:spPr>
          <a:xfrm>
            <a:off x="952499" y="1293613"/>
            <a:ext cx="10287000" cy="1754326"/>
          </a:xfrm>
          <a:prstGeom prst="rect">
            <a:avLst/>
          </a:prstGeom>
          <a:noFill/>
        </p:spPr>
        <p:txBody>
          <a:bodyPr wrap="square" rtlCol="0">
            <a:spAutoFit/>
          </a:bodyPr>
          <a:lstStyle/>
          <a:p>
            <a:r>
              <a:rPr lang="en-US" dirty="0"/>
              <a:t>Bidirectional recurrent neural networks(RNN) are really just putting two independent RNNs together. The input sequence is fed in normal time order for one network, and in reverse time order for another. The outputs of the two networks are usually concatenated at each time step. This structure allows the networks to have both backward and forward information about the sequence at every time step. </a:t>
            </a:r>
          </a:p>
          <a:p>
            <a:endParaRPr lang="en-US" dirty="0"/>
          </a:p>
        </p:txBody>
      </p:sp>
      <p:pic>
        <p:nvPicPr>
          <p:cNvPr id="7" name="Picture 6">
            <a:extLst>
              <a:ext uri="{FF2B5EF4-FFF2-40B4-BE49-F238E27FC236}">
                <a16:creationId xmlns:a16="http://schemas.microsoft.com/office/drawing/2014/main" id="{1384B1D0-FEC5-BC46-A1F2-7ACD84CE181E}"/>
              </a:ext>
            </a:extLst>
          </p:cNvPr>
          <p:cNvPicPr>
            <a:picLocks noChangeAspect="1"/>
          </p:cNvPicPr>
          <p:nvPr/>
        </p:nvPicPr>
        <p:blipFill>
          <a:blip r:embed="rId4"/>
          <a:stretch>
            <a:fillRect/>
          </a:stretch>
        </p:blipFill>
        <p:spPr>
          <a:xfrm>
            <a:off x="7026727" y="2733221"/>
            <a:ext cx="3934278" cy="3635472"/>
          </a:xfrm>
          <a:prstGeom prst="rect">
            <a:avLst/>
          </a:prstGeom>
        </p:spPr>
      </p:pic>
    </p:spTree>
    <p:extLst>
      <p:ext uri="{BB962C8B-B14F-4D97-AF65-F5344CB8AC3E}">
        <p14:creationId xmlns:p14="http://schemas.microsoft.com/office/powerpoint/2010/main" val="1849574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EC9BE0-92DF-0B46-9635-DC7C57711446}"/>
              </a:ext>
            </a:extLst>
          </p:cNvPr>
          <p:cNvSpPr txBox="1"/>
          <p:nvPr/>
        </p:nvSpPr>
        <p:spPr>
          <a:xfrm>
            <a:off x="3067857" y="180588"/>
            <a:ext cx="5941050" cy="584775"/>
          </a:xfrm>
          <a:prstGeom prst="rect">
            <a:avLst/>
          </a:prstGeom>
          <a:noFill/>
        </p:spPr>
        <p:txBody>
          <a:bodyPr wrap="none" rtlCol="0">
            <a:spAutoFit/>
          </a:bodyPr>
          <a:lstStyle/>
          <a:p>
            <a:r>
              <a:rPr lang="en-US" sz="3200" b="1" dirty="0"/>
              <a:t>Sequence-to-sequence model</a:t>
            </a:r>
            <a:endParaRPr lang="en-US" sz="4800" b="1" dirty="0"/>
          </a:p>
        </p:txBody>
      </p:sp>
      <p:sp>
        <p:nvSpPr>
          <p:cNvPr id="6" name="TextBox 5">
            <a:extLst>
              <a:ext uri="{FF2B5EF4-FFF2-40B4-BE49-F238E27FC236}">
                <a16:creationId xmlns:a16="http://schemas.microsoft.com/office/drawing/2014/main" id="{8C801EB5-5803-2045-B024-C8E25E94D433}"/>
              </a:ext>
            </a:extLst>
          </p:cNvPr>
          <p:cNvSpPr txBox="1"/>
          <p:nvPr/>
        </p:nvSpPr>
        <p:spPr>
          <a:xfrm>
            <a:off x="667267" y="1015752"/>
            <a:ext cx="10857459" cy="1015663"/>
          </a:xfrm>
          <a:prstGeom prst="rect">
            <a:avLst/>
          </a:prstGeom>
          <a:noFill/>
        </p:spPr>
        <p:txBody>
          <a:bodyPr wrap="none" rtlCol="0">
            <a:spAutoFit/>
          </a:bodyPr>
          <a:lstStyle/>
          <a:p>
            <a:r>
              <a:rPr lang="en-US" sz="1600" dirty="0"/>
              <a:t>sequence-to-sequence model (seq2seq) </a:t>
            </a:r>
            <a:r>
              <a:rPr lang="th-TH" sz="2000" dirty="0"/>
              <a:t>หรือเรียกอีกชื่อว่า</a:t>
            </a:r>
            <a:r>
              <a:rPr lang="th-TH" dirty="0"/>
              <a:t> </a:t>
            </a:r>
            <a:r>
              <a:rPr lang="en-US" sz="1600" dirty="0"/>
              <a:t>RNN</a:t>
            </a:r>
            <a:r>
              <a:rPr lang="en-US" dirty="0"/>
              <a:t> </a:t>
            </a:r>
            <a:r>
              <a:rPr lang="en-US" sz="1600" dirty="0"/>
              <a:t>Encoder-Decoder</a:t>
            </a:r>
            <a:r>
              <a:rPr lang="en-US" dirty="0"/>
              <a:t> </a:t>
            </a:r>
            <a:r>
              <a:rPr lang="th-TH" sz="2000" dirty="0"/>
              <a:t>ซึ่งโมเดลนี้จะแบ่งเป็นสองส่วน เรียกว่า </a:t>
            </a:r>
            <a:r>
              <a:rPr lang="en-US" sz="1600" dirty="0"/>
              <a:t>encoder</a:t>
            </a:r>
            <a:r>
              <a:rPr lang="en-US" sz="2000" dirty="0"/>
              <a:t> </a:t>
            </a:r>
          </a:p>
          <a:p>
            <a:r>
              <a:rPr lang="th-TH" sz="2000" dirty="0"/>
              <a:t>กับ </a:t>
            </a:r>
            <a:r>
              <a:rPr lang="en-US" sz="1600" dirty="0"/>
              <a:t>decoder</a:t>
            </a:r>
            <a:r>
              <a:rPr lang="en-US" dirty="0"/>
              <a:t> </a:t>
            </a:r>
            <a:r>
              <a:rPr lang="th-TH" sz="2000" dirty="0"/>
              <a:t>โดยส่วน </a:t>
            </a:r>
            <a:r>
              <a:rPr lang="en-US" sz="1600" dirty="0"/>
              <a:t>encoder</a:t>
            </a:r>
            <a:r>
              <a:rPr lang="en-US" dirty="0"/>
              <a:t> </a:t>
            </a:r>
            <a:r>
              <a:rPr lang="th-TH" sz="2000" dirty="0"/>
              <a:t>จะรับ </a:t>
            </a:r>
            <a:r>
              <a:rPr lang="en-US" sz="1600" dirty="0"/>
              <a:t>input</a:t>
            </a:r>
            <a:r>
              <a:rPr lang="en-US" dirty="0"/>
              <a:t> </a:t>
            </a:r>
            <a:r>
              <a:rPr lang="th-TH" sz="2000" dirty="0"/>
              <a:t>เข้ามาทีละหน่วยผ่านทาง </a:t>
            </a:r>
            <a:r>
              <a:rPr lang="en-US" sz="1600" dirty="0"/>
              <a:t>RNN</a:t>
            </a:r>
            <a:r>
              <a:rPr lang="en-US" dirty="0"/>
              <a:t> </a:t>
            </a:r>
            <a:r>
              <a:rPr lang="th-TH" sz="2000" dirty="0"/>
              <a:t>และเก็บสะสม </a:t>
            </a:r>
            <a:r>
              <a:rPr lang="en-US" sz="1600" dirty="0"/>
              <a:t>information</a:t>
            </a:r>
            <a:r>
              <a:rPr lang="en-US" dirty="0"/>
              <a:t> </a:t>
            </a:r>
            <a:r>
              <a:rPr lang="th-TH" sz="2000" dirty="0"/>
              <a:t>ที่จำเป็นไว้ จากนั้นจะผ่าน </a:t>
            </a:r>
            <a:r>
              <a:rPr lang="en-US" sz="1600" dirty="0"/>
              <a:t>information</a:t>
            </a:r>
            <a:r>
              <a:rPr lang="en-US" dirty="0"/>
              <a:t> </a:t>
            </a:r>
          </a:p>
          <a:p>
            <a:r>
              <a:rPr lang="th-TH" sz="2000" dirty="0"/>
              <a:t>นี้ไปยังส่วน </a:t>
            </a:r>
            <a:r>
              <a:rPr lang="en-US" sz="1600" dirty="0"/>
              <a:t>decoder</a:t>
            </a:r>
            <a:r>
              <a:rPr lang="en-US" dirty="0"/>
              <a:t> </a:t>
            </a:r>
            <a:r>
              <a:rPr lang="th-TH" sz="2000" dirty="0"/>
              <a:t>ซึ่งก็จะเป็น </a:t>
            </a:r>
            <a:r>
              <a:rPr lang="en-US" sz="1600" dirty="0"/>
              <a:t>RNN</a:t>
            </a:r>
            <a:r>
              <a:rPr lang="en-US" dirty="0"/>
              <a:t> </a:t>
            </a:r>
            <a:r>
              <a:rPr lang="th-TH" sz="2000" dirty="0"/>
              <a:t>อีกตัวนึงที่ให้ </a:t>
            </a:r>
            <a:r>
              <a:rPr lang="en-US" sz="1600" dirty="0"/>
              <a:t>output</a:t>
            </a:r>
            <a:r>
              <a:rPr lang="en-US" dirty="0"/>
              <a:t> </a:t>
            </a:r>
            <a:r>
              <a:rPr lang="th-TH" sz="2000" dirty="0"/>
              <a:t>ออกมาทีละหน่วย โดยดูจาก </a:t>
            </a:r>
            <a:r>
              <a:rPr lang="en-US" sz="1600" dirty="0"/>
              <a:t>information</a:t>
            </a:r>
            <a:r>
              <a:rPr lang="en-US" dirty="0"/>
              <a:t> </a:t>
            </a:r>
            <a:r>
              <a:rPr lang="th-TH" sz="2000" dirty="0"/>
              <a:t>ที่ได้รับมา และ </a:t>
            </a:r>
            <a:r>
              <a:rPr lang="en-US" sz="1600" dirty="0"/>
              <a:t>output</a:t>
            </a:r>
            <a:r>
              <a:rPr lang="en-US" dirty="0"/>
              <a:t> </a:t>
            </a:r>
            <a:r>
              <a:rPr lang="th-TH" sz="2000" dirty="0"/>
              <a:t>ตัวก่อนหน้า</a:t>
            </a:r>
            <a:endParaRPr lang="en-US" dirty="0"/>
          </a:p>
        </p:txBody>
      </p:sp>
      <p:sp>
        <p:nvSpPr>
          <p:cNvPr id="9" name="Rectangle 8">
            <a:extLst>
              <a:ext uri="{FF2B5EF4-FFF2-40B4-BE49-F238E27FC236}">
                <a16:creationId xmlns:a16="http://schemas.microsoft.com/office/drawing/2014/main" id="{A6A3E00A-1D05-564D-BCAD-F925B9B32167}"/>
              </a:ext>
            </a:extLst>
          </p:cNvPr>
          <p:cNvSpPr/>
          <p:nvPr/>
        </p:nvSpPr>
        <p:spPr>
          <a:xfrm>
            <a:off x="478218" y="5741355"/>
            <a:ext cx="11235559" cy="707886"/>
          </a:xfrm>
          <a:prstGeom prst="rect">
            <a:avLst/>
          </a:prstGeom>
        </p:spPr>
        <p:txBody>
          <a:bodyPr wrap="square">
            <a:spAutoFit/>
          </a:bodyPr>
          <a:lstStyle/>
          <a:p>
            <a:r>
              <a:rPr lang="th-TH" sz="2000" dirty="0">
                <a:latin typeface="medium-content-serif-font"/>
              </a:rPr>
              <a:t>โมเดล </a:t>
            </a:r>
            <a:r>
              <a:rPr lang="en-US" sz="1600" dirty="0">
                <a:latin typeface="medium-content-serif-font"/>
              </a:rPr>
              <a:t>seq2seq</a:t>
            </a:r>
            <a:r>
              <a:rPr lang="en-US" sz="2000" dirty="0">
                <a:latin typeface="medium-content-serif-font"/>
              </a:rPr>
              <a:t> </a:t>
            </a:r>
            <a:r>
              <a:rPr lang="th-TH" sz="2000" dirty="0">
                <a:latin typeface="medium-content-serif-font"/>
              </a:rPr>
              <a:t>จะมีปัญหาคอขวดเกิดขึ้น นั่นคือการส่ง </a:t>
            </a:r>
            <a:r>
              <a:rPr lang="en-US" sz="1600" dirty="0">
                <a:latin typeface="medium-content-serif-font"/>
              </a:rPr>
              <a:t>information</a:t>
            </a:r>
            <a:r>
              <a:rPr lang="en-US" sz="2000" dirty="0">
                <a:latin typeface="medium-content-serif-font"/>
              </a:rPr>
              <a:t> </a:t>
            </a:r>
            <a:r>
              <a:rPr lang="th-TH" sz="2000" dirty="0">
                <a:latin typeface="medium-content-serif-font"/>
              </a:rPr>
              <a:t>เป็นทอดๆ ตามสายยาวแบบนี้ อาจจะมี </a:t>
            </a:r>
            <a:r>
              <a:rPr lang="en-US" dirty="0">
                <a:latin typeface="medium-content-serif-font"/>
              </a:rPr>
              <a:t>information</a:t>
            </a:r>
            <a:r>
              <a:rPr lang="en-US" sz="2000" dirty="0">
                <a:latin typeface="medium-content-serif-font"/>
              </a:rPr>
              <a:t> </a:t>
            </a:r>
            <a:r>
              <a:rPr lang="th-TH" sz="2000" dirty="0">
                <a:latin typeface="medium-content-serif-font"/>
              </a:rPr>
              <a:t>ที่จำเป็นบางอย่างสูญหายไประหว่างทางได้ </a:t>
            </a:r>
            <a:r>
              <a:rPr lang="th-TH" sz="2000" dirty="0"/>
              <a:t>จะดีกว่าไหมถ้าเราให้กระบวนการสร้าง </a:t>
            </a:r>
            <a:r>
              <a:rPr lang="en-US" sz="1600" dirty="0"/>
              <a:t>output</a:t>
            </a:r>
            <a:r>
              <a:rPr lang="en-US" sz="2000" dirty="0"/>
              <a:t> </a:t>
            </a:r>
            <a:r>
              <a:rPr lang="th-TH" sz="2000" dirty="0"/>
              <a:t>สามารถโฟกัสไปที่ </a:t>
            </a:r>
            <a:r>
              <a:rPr lang="en-US" sz="1600" dirty="0"/>
              <a:t>input</a:t>
            </a:r>
            <a:r>
              <a:rPr lang="en-US" sz="2000" dirty="0"/>
              <a:t> </a:t>
            </a:r>
            <a:r>
              <a:rPr lang="th-TH" sz="2000" dirty="0"/>
              <a:t>ส่วนใดส่วนหนึ่งได้โดยตรง และนี่คือที่มาของ </a:t>
            </a:r>
            <a:r>
              <a:rPr lang="en-US" sz="2000" dirty="0"/>
              <a:t> </a:t>
            </a:r>
            <a:r>
              <a:rPr lang="en-US" sz="1600" dirty="0"/>
              <a:t>Attention</a:t>
            </a:r>
            <a:r>
              <a:rPr lang="en-US" sz="2000" dirty="0"/>
              <a:t> </a:t>
            </a:r>
            <a:r>
              <a:rPr lang="th-TH" sz="2000" dirty="0"/>
              <a:t>นั่นเอง</a:t>
            </a:r>
            <a:endParaRPr lang="en-US" sz="2000" dirty="0"/>
          </a:p>
        </p:txBody>
      </p:sp>
      <p:pic>
        <p:nvPicPr>
          <p:cNvPr id="11" name="Picture 10">
            <a:extLst>
              <a:ext uri="{FF2B5EF4-FFF2-40B4-BE49-F238E27FC236}">
                <a16:creationId xmlns:a16="http://schemas.microsoft.com/office/drawing/2014/main" id="{D34692BE-AE62-B344-84BB-BC8992A4A11B}"/>
              </a:ext>
            </a:extLst>
          </p:cNvPr>
          <p:cNvPicPr>
            <a:picLocks noChangeAspect="1"/>
          </p:cNvPicPr>
          <p:nvPr/>
        </p:nvPicPr>
        <p:blipFill rotWithShape="1">
          <a:blip r:embed="rId3"/>
          <a:srcRect l="4434" t="14415"/>
          <a:stretch/>
        </p:blipFill>
        <p:spPr>
          <a:xfrm>
            <a:off x="1009030" y="1595740"/>
            <a:ext cx="10058704" cy="4581291"/>
          </a:xfrm>
          <a:prstGeom prst="rect">
            <a:avLst/>
          </a:prstGeom>
        </p:spPr>
      </p:pic>
    </p:spTree>
    <p:extLst>
      <p:ext uri="{BB962C8B-B14F-4D97-AF65-F5344CB8AC3E}">
        <p14:creationId xmlns:p14="http://schemas.microsoft.com/office/powerpoint/2010/main" val="3696939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50493F-62F8-E84A-9310-D66DA918630C}"/>
              </a:ext>
            </a:extLst>
          </p:cNvPr>
          <p:cNvSpPr txBox="1"/>
          <p:nvPr/>
        </p:nvSpPr>
        <p:spPr>
          <a:xfrm>
            <a:off x="1551967" y="320577"/>
            <a:ext cx="9088065" cy="584775"/>
          </a:xfrm>
          <a:prstGeom prst="rect">
            <a:avLst/>
          </a:prstGeom>
          <a:noFill/>
        </p:spPr>
        <p:txBody>
          <a:bodyPr wrap="none" rtlCol="0">
            <a:spAutoFit/>
          </a:bodyPr>
          <a:lstStyle/>
          <a:p>
            <a:r>
              <a:rPr lang="en-US" sz="3200" b="1" dirty="0"/>
              <a:t>Transformer model : Attention Is All You Need</a:t>
            </a:r>
          </a:p>
        </p:txBody>
      </p:sp>
      <p:sp>
        <p:nvSpPr>
          <p:cNvPr id="5" name="TextBox 4">
            <a:extLst>
              <a:ext uri="{FF2B5EF4-FFF2-40B4-BE49-F238E27FC236}">
                <a16:creationId xmlns:a16="http://schemas.microsoft.com/office/drawing/2014/main" id="{4002AD66-6540-194C-AA1A-BFC23DD6BE03}"/>
              </a:ext>
            </a:extLst>
          </p:cNvPr>
          <p:cNvSpPr txBox="1"/>
          <p:nvPr/>
        </p:nvSpPr>
        <p:spPr>
          <a:xfrm>
            <a:off x="470100" y="1100730"/>
            <a:ext cx="11251798" cy="1200329"/>
          </a:xfrm>
          <a:prstGeom prst="rect">
            <a:avLst/>
          </a:prstGeom>
          <a:noFill/>
        </p:spPr>
        <p:txBody>
          <a:bodyPr wrap="none" rtlCol="0">
            <a:spAutoFit/>
          </a:bodyPr>
          <a:lstStyle/>
          <a:p>
            <a:r>
              <a:rPr lang="en-US" dirty="0"/>
              <a:t>The </a:t>
            </a:r>
            <a:r>
              <a:rPr lang="en-US" b="1" dirty="0"/>
              <a:t>idea here is to learn a context vector</a:t>
            </a:r>
            <a:r>
              <a:rPr lang="en-US" dirty="0"/>
              <a:t> (say </a:t>
            </a:r>
            <a:r>
              <a:rPr lang="en-US" i="1" dirty="0"/>
              <a:t>U</a:t>
            </a:r>
            <a:r>
              <a:rPr lang="en-US" dirty="0"/>
              <a:t>), which gives us global level information on all the inputs </a:t>
            </a:r>
          </a:p>
          <a:p>
            <a:r>
              <a:rPr lang="en-US" dirty="0"/>
              <a:t>and tells us about the most important information (this could be done by taking a </a:t>
            </a:r>
            <a:r>
              <a:rPr lang="en-US" b="1" dirty="0"/>
              <a:t>cosine similarity</a:t>
            </a:r>
            <a:r>
              <a:rPr lang="en-US" dirty="0"/>
              <a:t> of this </a:t>
            </a:r>
          </a:p>
          <a:p>
            <a:r>
              <a:rPr lang="en-US" dirty="0"/>
              <a:t>context vector U the input hidden states from the fully connected layer. We do this for each input </a:t>
            </a:r>
            <a:r>
              <a:rPr lang="en-US" i="1" dirty="0" err="1"/>
              <a:t>x_i</a:t>
            </a:r>
            <a:r>
              <a:rPr lang="en-US" dirty="0"/>
              <a:t> and </a:t>
            </a:r>
          </a:p>
          <a:p>
            <a:r>
              <a:rPr lang="en-US" dirty="0"/>
              <a:t>thus obtain a </a:t>
            </a:r>
            <a:r>
              <a:rPr lang="en-US" i="1" dirty="0" err="1"/>
              <a:t>theta_i</a:t>
            </a:r>
            <a:r>
              <a:rPr lang="en-US" dirty="0"/>
              <a:t> (attention weights).</a:t>
            </a:r>
          </a:p>
        </p:txBody>
      </p:sp>
      <p:pic>
        <p:nvPicPr>
          <p:cNvPr id="6" name="Picture 5">
            <a:extLst>
              <a:ext uri="{FF2B5EF4-FFF2-40B4-BE49-F238E27FC236}">
                <a16:creationId xmlns:a16="http://schemas.microsoft.com/office/drawing/2014/main" id="{3687866B-5F7C-1E42-9038-60FC2B75B807}"/>
              </a:ext>
            </a:extLst>
          </p:cNvPr>
          <p:cNvPicPr>
            <a:picLocks noChangeAspect="1"/>
          </p:cNvPicPr>
          <p:nvPr/>
        </p:nvPicPr>
        <p:blipFill rotWithShape="1">
          <a:blip r:embed="rId3"/>
          <a:srcRect r="53250"/>
          <a:stretch/>
        </p:blipFill>
        <p:spPr>
          <a:xfrm rot="5400000">
            <a:off x="1455608" y="2687742"/>
            <a:ext cx="4351483" cy="3844942"/>
          </a:xfrm>
          <a:prstGeom prst="rect">
            <a:avLst/>
          </a:prstGeom>
        </p:spPr>
      </p:pic>
      <p:pic>
        <p:nvPicPr>
          <p:cNvPr id="7" name="Picture 6">
            <a:extLst>
              <a:ext uri="{FF2B5EF4-FFF2-40B4-BE49-F238E27FC236}">
                <a16:creationId xmlns:a16="http://schemas.microsoft.com/office/drawing/2014/main" id="{440EA48F-0A37-3C42-8E2B-3D3360468C53}"/>
              </a:ext>
            </a:extLst>
          </p:cNvPr>
          <p:cNvPicPr>
            <a:picLocks noChangeAspect="1"/>
          </p:cNvPicPr>
          <p:nvPr/>
        </p:nvPicPr>
        <p:blipFill rotWithShape="1">
          <a:blip r:embed="rId3"/>
          <a:srcRect l="52521" r="-1"/>
          <a:stretch/>
        </p:blipFill>
        <p:spPr>
          <a:xfrm rot="5400000">
            <a:off x="5978692" y="2687742"/>
            <a:ext cx="4419336" cy="3844943"/>
          </a:xfrm>
          <a:prstGeom prst="rect">
            <a:avLst/>
          </a:prstGeom>
        </p:spPr>
      </p:pic>
    </p:spTree>
    <p:extLst>
      <p:ext uri="{BB962C8B-B14F-4D97-AF65-F5344CB8AC3E}">
        <p14:creationId xmlns:p14="http://schemas.microsoft.com/office/powerpoint/2010/main" val="3436512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B49159-436B-C84D-B599-B272679B862C}"/>
              </a:ext>
            </a:extLst>
          </p:cNvPr>
          <p:cNvSpPr txBox="1"/>
          <p:nvPr/>
        </p:nvSpPr>
        <p:spPr>
          <a:xfrm>
            <a:off x="5073123" y="321998"/>
            <a:ext cx="2045753" cy="584775"/>
          </a:xfrm>
          <a:prstGeom prst="rect">
            <a:avLst/>
          </a:prstGeom>
          <a:noFill/>
        </p:spPr>
        <p:txBody>
          <a:bodyPr wrap="none" rtlCol="0">
            <a:spAutoFit/>
          </a:bodyPr>
          <a:lstStyle/>
          <a:p>
            <a:r>
              <a:rPr lang="en-US" b="1"/>
              <a:t> </a:t>
            </a:r>
            <a:r>
              <a:rPr lang="en-US" sz="3200" b="1"/>
              <a:t>Attention</a:t>
            </a:r>
            <a:endParaRPr lang="en-US" b="1" dirty="0"/>
          </a:p>
        </p:txBody>
      </p:sp>
      <p:pic>
        <p:nvPicPr>
          <p:cNvPr id="4" name="Picture 3">
            <a:extLst>
              <a:ext uri="{FF2B5EF4-FFF2-40B4-BE49-F238E27FC236}">
                <a16:creationId xmlns:a16="http://schemas.microsoft.com/office/drawing/2014/main" id="{54A71D44-8BDF-B848-8E1E-2D795739B609}"/>
              </a:ext>
            </a:extLst>
          </p:cNvPr>
          <p:cNvPicPr>
            <a:picLocks noChangeAspect="1"/>
          </p:cNvPicPr>
          <p:nvPr/>
        </p:nvPicPr>
        <p:blipFill>
          <a:blip r:embed="rId3"/>
          <a:stretch>
            <a:fillRect/>
          </a:stretch>
        </p:blipFill>
        <p:spPr>
          <a:xfrm>
            <a:off x="6270585" y="2537550"/>
            <a:ext cx="5357509" cy="3612492"/>
          </a:xfrm>
          <a:prstGeom prst="rect">
            <a:avLst/>
          </a:prstGeom>
        </p:spPr>
      </p:pic>
      <p:sp>
        <p:nvSpPr>
          <p:cNvPr id="5" name="TextBox 4">
            <a:extLst>
              <a:ext uri="{FF2B5EF4-FFF2-40B4-BE49-F238E27FC236}">
                <a16:creationId xmlns:a16="http://schemas.microsoft.com/office/drawing/2014/main" id="{6FB5380B-0CB5-7546-B14D-15B89CF2754E}"/>
              </a:ext>
            </a:extLst>
          </p:cNvPr>
          <p:cNvSpPr txBox="1"/>
          <p:nvPr/>
        </p:nvSpPr>
        <p:spPr>
          <a:xfrm>
            <a:off x="561274" y="933086"/>
            <a:ext cx="11429732" cy="1323439"/>
          </a:xfrm>
          <a:prstGeom prst="rect">
            <a:avLst/>
          </a:prstGeom>
          <a:noFill/>
        </p:spPr>
        <p:txBody>
          <a:bodyPr wrap="none" rtlCol="0">
            <a:spAutoFit/>
          </a:bodyPr>
          <a:lstStyle/>
          <a:p>
            <a:r>
              <a:rPr lang="en-US" sz="1600" dirty="0"/>
              <a:t>Attention</a:t>
            </a:r>
            <a:r>
              <a:rPr lang="en-US" sz="2000" dirty="0"/>
              <a:t> </a:t>
            </a:r>
            <a:r>
              <a:rPr lang="th-TH" sz="2000" dirty="0"/>
              <a:t>สำหรับ </a:t>
            </a:r>
            <a:r>
              <a:rPr lang="en-US" sz="1600" dirty="0"/>
              <a:t>seq2seq</a:t>
            </a:r>
            <a:r>
              <a:rPr lang="en-US" sz="2000" dirty="0"/>
              <a:t> </a:t>
            </a:r>
            <a:r>
              <a:rPr lang="th-TH" sz="2000" dirty="0"/>
              <a:t>สามารถแสดงได้ดังรูปด้านล่างนี้ โดยเมื่อต้องการจะคำนวณ </a:t>
            </a:r>
            <a:r>
              <a:rPr lang="en-US" sz="1600" dirty="0"/>
              <a:t>output</a:t>
            </a:r>
            <a:r>
              <a:rPr lang="en-US" sz="2000" dirty="0"/>
              <a:t> </a:t>
            </a:r>
            <a:r>
              <a:rPr lang="th-TH" sz="2000" dirty="0"/>
              <a:t>ที่ตำแหน่งนึง ก็จะนำ </a:t>
            </a:r>
            <a:r>
              <a:rPr lang="en-US" sz="1600" dirty="0"/>
              <a:t>vector</a:t>
            </a:r>
            <a:r>
              <a:rPr lang="en-US" sz="2000" dirty="0"/>
              <a:t> </a:t>
            </a:r>
            <a:r>
              <a:rPr lang="th-TH" sz="2000" dirty="0"/>
              <a:t>ของ </a:t>
            </a:r>
            <a:r>
              <a:rPr lang="en-US" sz="1600" dirty="0"/>
              <a:t>decoder (</a:t>
            </a:r>
            <a:r>
              <a:rPr lang="en-US" sz="1600" i="1" dirty="0"/>
              <a:t>q</a:t>
            </a:r>
            <a:r>
              <a:rPr lang="en-US" sz="1600" dirty="0"/>
              <a:t>) </a:t>
            </a:r>
            <a:endParaRPr lang="en-US" dirty="0"/>
          </a:p>
          <a:p>
            <a:r>
              <a:rPr lang="th-TH" sz="2000" dirty="0"/>
              <a:t>ณ ตำแหน่งนั้น มาใช้หา </a:t>
            </a:r>
            <a:r>
              <a:rPr lang="en-US" sz="1600" dirty="0"/>
              <a:t>attention score</a:t>
            </a:r>
            <a:r>
              <a:rPr lang="en-US" dirty="0"/>
              <a:t> </a:t>
            </a:r>
            <a:r>
              <a:rPr lang="th-TH" sz="2000" dirty="0"/>
              <a:t>กับ </a:t>
            </a:r>
            <a:r>
              <a:rPr lang="en-US" sz="1600" dirty="0"/>
              <a:t>vector</a:t>
            </a:r>
            <a:r>
              <a:rPr lang="en-US" sz="2000" dirty="0"/>
              <a:t> </a:t>
            </a:r>
            <a:r>
              <a:rPr lang="th-TH" sz="2000" dirty="0"/>
              <a:t>ของ </a:t>
            </a:r>
            <a:r>
              <a:rPr lang="en-US" sz="1600" dirty="0"/>
              <a:t>encoder (</a:t>
            </a:r>
            <a:r>
              <a:rPr lang="en-US" sz="1600" i="1" dirty="0"/>
              <a:t>p</a:t>
            </a:r>
            <a:r>
              <a:rPr lang="en-US" sz="1600" dirty="0"/>
              <a:t>)</a:t>
            </a:r>
            <a:r>
              <a:rPr lang="en-US" dirty="0"/>
              <a:t> </a:t>
            </a:r>
            <a:r>
              <a:rPr lang="th-TH" sz="2000" dirty="0"/>
              <a:t>ในทุกตำแหน่ง ซึ่งถ้า </a:t>
            </a:r>
            <a:r>
              <a:rPr lang="en-US" sz="1600" dirty="0"/>
              <a:t>score</a:t>
            </a:r>
            <a:r>
              <a:rPr lang="en-US" sz="2000" dirty="0"/>
              <a:t> </a:t>
            </a:r>
            <a:r>
              <a:rPr lang="th-TH" sz="2000" dirty="0"/>
              <a:t>ที่ </a:t>
            </a:r>
            <a:r>
              <a:rPr lang="en-US" sz="1600" dirty="0"/>
              <a:t>encoder</a:t>
            </a:r>
            <a:r>
              <a:rPr lang="en-US" sz="2000" dirty="0"/>
              <a:t> </a:t>
            </a:r>
            <a:r>
              <a:rPr lang="th-TH" sz="2000" dirty="0"/>
              <a:t>ตำแหน่งไหนสูง หมายความว่า</a:t>
            </a:r>
            <a:endParaRPr lang="en-US" sz="2000" dirty="0"/>
          </a:p>
          <a:p>
            <a:r>
              <a:rPr lang="th-TH" sz="2000" dirty="0"/>
              <a:t>เราจะให้ความสำคัญ หรือใส่ใจกับตำแหน่งนั้นมาก การคำนวณค่านี้ก็ทำได้หลายวิธี โดยวิธีที่ง่ายที่สุดก็คือ</a:t>
            </a:r>
            <a:r>
              <a:rPr lang="th-TH" sz="2000" dirty="0" err="1"/>
              <a:t>การทำ</a:t>
            </a:r>
            <a:r>
              <a:rPr lang="th-TH" sz="2000" dirty="0"/>
              <a:t> </a:t>
            </a:r>
            <a:r>
              <a:rPr lang="en-US" sz="1600" dirty="0"/>
              <a:t>dot product </a:t>
            </a:r>
            <a:r>
              <a:rPr lang="th-TH" sz="2000" dirty="0"/>
              <a:t>กัน</a:t>
            </a:r>
            <a:r>
              <a:rPr lang="th-TH" sz="2000" dirty="0" err="1"/>
              <a:t>ตรงๆ</a:t>
            </a:r>
            <a:r>
              <a:rPr lang="th-TH" sz="2000" dirty="0"/>
              <a:t>ระหว่าง </a:t>
            </a:r>
            <a:r>
              <a:rPr lang="en-US" sz="1600" i="1" dirty="0"/>
              <a:t>p</a:t>
            </a:r>
            <a:r>
              <a:rPr lang="en-US" sz="2000" dirty="0"/>
              <a:t> </a:t>
            </a:r>
            <a:r>
              <a:rPr lang="th-TH" sz="2000" dirty="0"/>
              <a:t>กับ </a:t>
            </a:r>
            <a:r>
              <a:rPr lang="en-US" sz="1600" i="1" dirty="0"/>
              <a:t>q</a:t>
            </a:r>
            <a:r>
              <a:rPr lang="en-US" sz="2000" dirty="0"/>
              <a:t> </a:t>
            </a:r>
            <a:r>
              <a:rPr lang="th-TH" sz="2000" dirty="0"/>
              <a:t>เลย </a:t>
            </a:r>
            <a:endParaRPr lang="en-US" sz="2000" dirty="0"/>
          </a:p>
          <a:p>
            <a:r>
              <a:rPr lang="th-TH" sz="2000" dirty="0"/>
              <a:t>ซึ่งหมายความว่าเราจะใส่ใจกับตำแหน่งที่มีค่า </a:t>
            </a:r>
            <a:r>
              <a:rPr lang="en-US" sz="1600" i="1" dirty="0"/>
              <a:t>p</a:t>
            </a:r>
            <a:r>
              <a:rPr lang="en-US" sz="2000" dirty="0"/>
              <a:t> </a:t>
            </a:r>
            <a:r>
              <a:rPr lang="th-TH" sz="2000" dirty="0"/>
              <a:t>ใกล้เคียงกับค่า </a:t>
            </a:r>
            <a:r>
              <a:rPr lang="en-US" sz="1600" i="1" dirty="0"/>
              <a:t>q</a:t>
            </a:r>
            <a:r>
              <a:rPr lang="en-US" sz="2000" dirty="0"/>
              <a:t> </a:t>
            </a:r>
            <a:r>
              <a:rPr lang="th-TH" sz="2000" dirty="0"/>
              <a:t>และเมื่อได้ค่า </a:t>
            </a:r>
            <a:r>
              <a:rPr lang="en-US" sz="1600" dirty="0"/>
              <a:t>score</a:t>
            </a:r>
            <a:r>
              <a:rPr lang="en-US" sz="2000" dirty="0"/>
              <a:t> </a:t>
            </a:r>
            <a:r>
              <a:rPr lang="th-TH" sz="2000" dirty="0"/>
              <a:t>ออกมาแล้ว ก็จะเอาเข้าฟังก์ชัน </a:t>
            </a:r>
            <a:r>
              <a:rPr lang="en-US" sz="1600" i="1" dirty="0" err="1"/>
              <a:t>softmax</a:t>
            </a:r>
            <a:r>
              <a:rPr lang="en-US" sz="2000" i="1" dirty="0"/>
              <a:t> </a:t>
            </a:r>
            <a:r>
              <a:rPr lang="th-TH" sz="2000" dirty="0"/>
              <a:t>เพื่อแปลงเป็นค่าความน่าจะเป็น</a:t>
            </a:r>
            <a:endParaRPr lang="en-US" sz="2000" dirty="0"/>
          </a:p>
        </p:txBody>
      </p:sp>
      <p:pic>
        <p:nvPicPr>
          <p:cNvPr id="14" name="Picture 13">
            <a:extLst>
              <a:ext uri="{FF2B5EF4-FFF2-40B4-BE49-F238E27FC236}">
                <a16:creationId xmlns:a16="http://schemas.microsoft.com/office/drawing/2014/main" id="{5DE5840B-E005-104C-8068-DE77F3A5BDDA}"/>
              </a:ext>
            </a:extLst>
          </p:cNvPr>
          <p:cNvPicPr>
            <a:picLocks noChangeAspect="1"/>
          </p:cNvPicPr>
          <p:nvPr/>
        </p:nvPicPr>
        <p:blipFill>
          <a:blip r:embed="rId4"/>
          <a:stretch>
            <a:fillRect/>
          </a:stretch>
        </p:blipFill>
        <p:spPr>
          <a:xfrm>
            <a:off x="9391454" y="5537564"/>
            <a:ext cx="2514600" cy="774700"/>
          </a:xfrm>
          <a:prstGeom prst="rect">
            <a:avLst/>
          </a:prstGeom>
        </p:spPr>
      </p:pic>
      <p:pic>
        <p:nvPicPr>
          <p:cNvPr id="9" name="Picture 8">
            <a:extLst>
              <a:ext uri="{FF2B5EF4-FFF2-40B4-BE49-F238E27FC236}">
                <a16:creationId xmlns:a16="http://schemas.microsoft.com/office/drawing/2014/main" id="{1BA020DB-EDB7-514D-82F6-5E0D7205378F}"/>
              </a:ext>
            </a:extLst>
          </p:cNvPr>
          <p:cNvPicPr>
            <a:picLocks noChangeAspect="1"/>
          </p:cNvPicPr>
          <p:nvPr/>
        </p:nvPicPr>
        <p:blipFill>
          <a:blip r:embed="rId5"/>
          <a:stretch>
            <a:fillRect/>
          </a:stretch>
        </p:blipFill>
        <p:spPr>
          <a:xfrm>
            <a:off x="185462" y="1740056"/>
            <a:ext cx="5900109" cy="4795946"/>
          </a:xfrm>
          <a:prstGeom prst="rect">
            <a:avLst/>
          </a:prstGeom>
        </p:spPr>
      </p:pic>
    </p:spTree>
    <p:extLst>
      <p:ext uri="{BB962C8B-B14F-4D97-AF65-F5344CB8AC3E}">
        <p14:creationId xmlns:p14="http://schemas.microsoft.com/office/powerpoint/2010/main" val="3797405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245789-1E48-EA47-BC50-D05EE3C4E68A}"/>
              </a:ext>
            </a:extLst>
          </p:cNvPr>
          <p:cNvSpPr/>
          <p:nvPr/>
        </p:nvSpPr>
        <p:spPr>
          <a:xfrm>
            <a:off x="3550784" y="210208"/>
            <a:ext cx="5090432" cy="584775"/>
          </a:xfrm>
          <a:prstGeom prst="rect">
            <a:avLst/>
          </a:prstGeom>
        </p:spPr>
        <p:txBody>
          <a:bodyPr wrap="none">
            <a:spAutoFit/>
          </a:bodyPr>
          <a:lstStyle/>
          <a:p>
            <a:r>
              <a:rPr lang="en-US" sz="3200" b="1" dirty="0"/>
              <a:t>Transformer Architecture</a:t>
            </a:r>
            <a:endParaRPr lang="en-US" sz="3200" b="1" i="0" u="none" strike="noStrike" dirty="0">
              <a:effectLst/>
            </a:endParaRPr>
          </a:p>
        </p:txBody>
      </p:sp>
      <p:sp>
        <p:nvSpPr>
          <p:cNvPr id="3" name="Rectangle 2">
            <a:extLst>
              <a:ext uri="{FF2B5EF4-FFF2-40B4-BE49-F238E27FC236}">
                <a16:creationId xmlns:a16="http://schemas.microsoft.com/office/drawing/2014/main" id="{8A236B1F-F55E-714A-A184-49DBBB14BAC1}"/>
              </a:ext>
            </a:extLst>
          </p:cNvPr>
          <p:cNvSpPr/>
          <p:nvPr/>
        </p:nvSpPr>
        <p:spPr>
          <a:xfrm>
            <a:off x="790038" y="1102558"/>
            <a:ext cx="2278188" cy="400110"/>
          </a:xfrm>
          <a:prstGeom prst="rect">
            <a:avLst/>
          </a:prstGeom>
        </p:spPr>
        <p:txBody>
          <a:bodyPr wrap="none">
            <a:spAutoFit/>
          </a:bodyPr>
          <a:lstStyle/>
          <a:p>
            <a:r>
              <a:rPr lang="en-US" sz="2000" b="1" dirty="0"/>
              <a:t>Attention Module</a:t>
            </a:r>
            <a:endParaRPr lang="en-US" sz="2000" b="1" i="0" u="none" strike="noStrike" dirty="0">
              <a:effectLst/>
            </a:endParaRPr>
          </a:p>
        </p:txBody>
      </p:sp>
      <p:sp>
        <p:nvSpPr>
          <p:cNvPr id="4" name="Rectangle 3">
            <a:extLst>
              <a:ext uri="{FF2B5EF4-FFF2-40B4-BE49-F238E27FC236}">
                <a16:creationId xmlns:a16="http://schemas.microsoft.com/office/drawing/2014/main" id="{5A9EB2A3-2B5C-A64E-9BCA-207AC6476E93}"/>
              </a:ext>
            </a:extLst>
          </p:cNvPr>
          <p:cNvSpPr/>
          <p:nvPr/>
        </p:nvSpPr>
        <p:spPr>
          <a:xfrm>
            <a:off x="790038" y="1516136"/>
            <a:ext cx="10720552" cy="1015663"/>
          </a:xfrm>
          <a:prstGeom prst="rect">
            <a:avLst/>
          </a:prstGeom>
        </p:spPr>
        <p:txBody>
          <a:bodyPr wrap="square">
            <a:spAutoFit/>
          </a:bodyPr>
          <a:lstStyle/>
          <a:p>
            <a:r>
              <a:rPr lang="en-US" sz="1600" dirty="0"/>
              <a:t>Attention</a:t>
            </a:r>
            <a:r>
              <a:rPr lang="en-US" sz="2000" dirty="0"/>
              <a:t> </a:t>
            </a:r>
            <a:r>
              <a:rPr lang="th-TH" sz="2000" dirty="0"/>
              <a:t>ใน </a:t>
            </a:r>
            <a:r>
              <a:rPr lang="en-US" sz="1600" dirty="0"/>
              <a:t>Transformer</a:t>
            </a:r>
            <a:r>
              <a:rPr lang="en-US" sz="2000" dirty="0"/>
              <a:t> </a:t>
            </a:r>
            <a:r>
              <a:rPr lang="th-TH" sz="2000" dirty="0"/>
              <a:t>จะต่างจาก </a:t>
            </a:r>
            <a:r>
              <a:rPr lang="en-US" sz="1600" dirty="0"/>
              <a:t>Attention</a:t>
            </a:r>
            <a:r>
              <a:rPr lang="en-US" sz="2000" dirty="0"/>
              <a:t> </a:t>
            </a:r>
            <a:r>
              <a:rPr lang="th-TH" sz="2000" dirty="0"/>
              <a:t>ใน </a:t>
            </a:r>
            <a:r>
              <a:rPr lang="en-US" sz="1600" dirty="0"/>
              <a:t>seq2seq</a:t>
            </a:r>
            <a:r>
              <a:rPr lang="en-US" sz="2000" dirty="0"/>
              <a:t> </a:t>
            </a:r>
            <a:r>
              <a:rPr lang="th-TH" sz="2000" dirty="0"/>
              <a:t>ที่กล่าวมาข้างต้นหลายประการ ประการแรกคือไม่ใช่เป็นการหา </a:t>
            </a:r>
            <a:r>
              <a:rPr lang="en-US" sz="1600" dirty="0"/>
              <a:t>attention</a:t>
            </a:r>
            <a:r>
              <a:rPr lang="en-US" dirty="0"/>
              <a:t> </a:t>
            </a:r>
            <a:r>
              <a:rPr lang="en-US" sz="1600" dirty="0"/>
              <a:t>vector</a:t>
            </a:r>
            <a:r>
              <a:rPr lang="en-US" dirty="0"/>
              <a:t> </a:t>
            </a:r>
            <a:r>
              <a:rPr lang="th-TH" sz="2000" dirty="0"/>
              <a:t>ของส่วน </a:t>
            </a:r>
            <a:r>
              <a:rPr lang="en-US" sz="1600" dirty="0"/>
              <a:t>decoder</a:t>
            </a:r>
            <a:r>
              <a:rPr lang="en-US" sz="2000" dirty="0"/>
              <a:t> </a:t>
            </a:r>
            <a:r>
              <a:rPr lang="th-TH" sz="2000" dirty="0"/>
              <a:t>จากส่วน </a:t>
            </a:r>
            <a:r>
              <a:rPr lang="en-US" sz="1600" dirty="0"/>
              <a:t>encoder</a:t>
            </a:r>
            <a:r>
              <a:rPr lang="en-US" sz="2000" dirty="0"/>
              <a:t> </a:t>
            </a:r>
            <a:r>
              <a:rPr lang="th-TH" sz="2000" dirty="0"/>
              <a:t>เพียงทางเดียวเท่านั้น แต่</a:t>
            </a:r>
            <a:r>
              <a:rPr lang="th-TH" sz="2000" dirty="0" err="1"/>
              <a:t>ทุกๆ</a:t>
            </a:r>
            <a:r>
              <a:rPr lang="th-TH" sz="2000" dirty="0"/>
              <a:t> หน่วยของข้อมูลจะทำ </a:t>
            </a:r>
            <a:r>
              <a:rPr lang="en-US" dirty="0"/>
              <a:t>attention</a:t>
            </a:r>
            <a:r>
              <a:rPr lang="en-US" sz="2000" dirty="0"/>
              <a:t> </a:t>
            </a:r>
            <a:r>
              <a:rPr lang="th-TH" sz="2000" dirty="0"/>
              <a:t>กันเองด้วย สิ่งนี้เรียกว่า </a:t>
            </a:r>
            <a:r>
              <a:rPr lang="en-US" sz="1600" dirty="0"/>
              <a:t>Self-Attention</a:t>
            </a:r>
            <a:r>
              <a:rPr lang="en-US" sz="2000" dirty="0"/>
              <a:t> </a:t>
            </a:r>
            <a:r>
              <a:rPr lang="th-TH" sz="2000" dirty="0"/>
              <a:t>และ</a:t>
            </a:r>
            <a:r>
              <a:rPr lang="th-TH" sz="2000" dirty="0" err="1"/>
              <a:t>การทำ</a:t>
            </a:r>
            <a:r>
              <a:rPr lang="th-TH" sz="2000" dirty="0"/>
              <a:t> </a:t>
            </a:r>
            <a:r>
              <a:rPr lang="en-US" sz="1600" dirty="0"/>
              <a:t>Attention</a:t>
            </a:r>
            <a:r>
              <a:rPr lang="en-US" sz="2000" dirty="0"/>
              <a:t> </a:t>
            </a:r>
            <a:r>
              <a:rPr lang="th-TH" sz="2000" dirty="0"/>
              <a:t>จะเป็นแบบ </a:t>
            </a:r>
            <a:r>
              <a:rPr lang="en-US" sz="1600" dirty="0"/>
              <a:t>Scaled Dot-Product Attention </a:t>
            </a:r>
            <a:r>
              <a:rPr lang="th-TH" sz="2000" dirty="0"/>
              <a:t>ที่เสริมด้วย </a:t>
            </a:r>
            <a:r>
              <a:rPr lang="en-US" sz="1600" dirty="0"/>
              <a:t>Multi-Head Attention</a:t>
            </a:r>
            <a:endParaRPr lang="en-US" sz="2000" dirty="0"/>
          </a:p>
        </p:txBody>
      </p:sp>
      <p:pic>
        <p:nvPicPr>
          <p:cNvPr id="5" name="Picture 4">
            <a:extLst>
              <a:ext uri="{FF2B5EF4-FFF2-40B4-BE49-F238E27FC236}">
                <a16:creationId xmlns:a16="http://schemas.microsoft.com/office/drawing/2014/main" id="{9071DCDF-D825-6E44-A3E6-C27C3B4076A6}"/>
              </a:ext>
            </a:extLst>
          </p:cNvPr>
          <p:cNvPicPr>
            <a:picLocks noChangeAspect="1"/>
          </p:cNvPicPr>
          <p:nvPr/>
        </p:nvPicPr>
        <p:blipFill>
          <a:blip r:embed="rId3"/>
          <a:stretch>
            <a:fillRect/>
          </a:stretch>
        </p:blipFill>
        <p:spPr>
          <a:xfrm>
            <a:off x="6379800" y="3277228"/>
            <a:ext cx="4689355" cy="586169"/>
          </a:xfrm>
          <a:prstGeom prst="rect">
            <a:avLst/>
          </a:prstGeom>
        </p:spPr>
      </p:pic>
      <p:sp>
        <p:nvSpPr>
          <p:cNvPr id="6" name="TextBox 5">
            <a:extLst>
              <a:ext uri="{FF2B5EF4-FFF2-40B4-BE49-F238E27FC236}">
                <a16:creationId xmlns:a16="http://schemas.microsoft.com/office/drawing/2014/main" id="{515B926C-9D4A-2D4A-A7AB-30208C190915}"/>
              </a:ext>
            </a:extLst>
          </p:cNvPr>
          <p:cNvSpPr txBox="1"/>
          <p:nvPr/>
        </p:nvSpPr>
        <p:spPr>
          <a:xfrm>
            <a:off x="7728238" y="2856684"/>
            <a:ext cx="2262222" cy="369332"/>
          </a:xfrm>
          <a:prstGeom prst="rect">
            <a:avLst/>
          </a:prstGeom>
          <a:noFill/>
        </p:spPr>
        <p:txBody>
          <a:bodyPr wrap="none" rtlCol="0">
            <a:spAutoFit/>
          </a:bodyPr>
          <a:lstStyle/>
          <a:p>
            <a:r>
              <a:rPr lang="en-US" dirty="0"/>
              <a:t>Multi-Head Attention</a:t>
            </a:r>
          </a:p>
        </p:txBody>
      </p:sp>
      <p:pic>
        <p:nvPicPr>
          <p:cNvPr id="9" name="Picture 8">
            <a:extLst>
              <a:ext uri="{FF2B5EF4-FFF2-40B4-BE49-F238E27FC236}">
                <a16:creationId xmlns:a16="http://schemas.microsoft.com/office/drawing/2014/main" id="{97770FA6-EC89-C34C-B1ED-A09AF45CDA32}"/>
              </a:ext>
            </a:extLst>
          </p:cNvPr>
          <p:cNvPicPr>
            <a:picLocks noChangeAspect="1"/>
          </p:cNvPicPr>
          <p:nvPr/>
        </p:nvPicPr>
        <p:blipFill>
          <a:blip r:embed="rId4"/>
          <a:stretch>
            <a:fillRect/>
          </a:stretch>
        </p:blipFill>
        <p:spPr>
          <a:xfrm>
            <a:off x="1752632" y="3285784"/>
            <a:ext cx="3596301" cy="286431"/>
          </a:xfrm>
          <a:prstGeom prst="rect">
            <a:avLst/>
          </a:prstGeom>
        </p:spPr>
      </p:pic>
      <p:sp>
        <p:nvSpPr>
          <p:cNvPr id="10" name="Rectangle 9">
            <a:extLst>
              <a:ext uri="{FF2B5EF4-FFF2-40B4-BE49-F238E27FC236}">
                <a16:creationId xmlns:a16="http://schemas.microsoft.com/office/drawing/2014/main" id="{CD3A0EB6-3D01-8C4E-95FF-485229577EB3}"/>
              </a:ext>
            </a:extLst>
          </p:cNvPr>
          <p:cNvSpPr/>
          <p:nvPr/>
        </p:nvSpPr>
        <p:spPr>
          <a:xfrm>
            <a:off x="1945184" y="2856684"/>
            <a:ext cx="3211200" cy="369332"/>
          </a:xfrm>
          <a:prstGeom prst="rect">
            <a:avLst/>
          </a:prstGeom>
        </p:spPr>
        <p:txBody>
          <a:bodyPr wrap="none">
            <a:spAutoFit/>
          </a:bodyPr>
          <a:lstStyle/>
          <a:p>
            <a:r>
              <a:rPr lang="en-US" dirty="0"/>
              <a:t>Scaled Dot-Product Attention </a:t>
            </a:r>
          </a:p>
        </p:txBody>
      </p:sp>
      <p:pic>
        <p:nvPicPr>
          <p:cNvPr id="11" name="Picture 10">
            <a:extLst>
              <a:ext uri="{FF2B5EF4-FFF2-40B4-BE49-F238E27FC236}">
                <a16:creationId xmlns:a16="http://schemas.microsoft.com/office/drawing/2014/main" id="{C91C387D-5EF5-6242-B8C8-04EBF2BA40AE}"/>
              </a:ext>
            </a:extLst>
          </p:cNvPr>
          <p:cNvPicPr>
            <a:picLocks noChangeAspect="1"/>
          </p:cNvPicPr>
          <p:nvPr/>
        </p:nvPicPr>
        <p:blipFill>
          <a:blip r:embed="rId5"/>
          <a:stretch>
            <a:fillRect/>
          </a:stretch>
        </p:blipFill>
        <p:spPr>
          <a:xfrm>
            <a:off x="2533338" y="3544636"/>
            <a:ext cx="1891925" cy="3103156"/>
          </a:xfrm>
          <a:prstGeom prst="rect">
            <a:avLst/>
          </a:prstGeom>
        </p:spPr>
      </p:pic>
    </p:spTree>
    <p:extLst>
      <p:ext uri="{BB962C8B-B14F-4D97-AF65-F5344CB8AC3E}">
        <p14:creationId xmlns:p14="http://schemas.microsoft.com/office/powerpoint/2010/main" val="2193077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67E655-196D-A348-8337-02BC3BC8F454}"/>
              </a:ext>
            </a:extLst>
          </p:cNvPr>
          <p:cNvSpPr/>
          <p:nvPr/>
        </p:nvSpPr>
        <p:spPr>
          <a:xfrm>
            <a:off x="3097839" y="301648"/>
            <a:ext cx="5996322" cy="584775"/>
          </a:xfrm>
          <a:prstGeom prst="rect">
            <a:avLst/>
          </a:prstGeom>
        </p:spPr>
        <p:txBody>
          <a:bodyPr wrap="none">
            <a:spAutoFit/>
          </a:bodyPr>
          <a:lstStyle/>
          <a:p>
            <a:r>
              <a:rPr lang="en-US" sz="3200" b="1" dirty="0"/>
              <a:t>Scaled Dot-Product Attention </a:t>
            </a:r>
          </a:p>
        </p:txBody>
      </p:sp>
      <p:sp>
        <p:nvSpPr>
          <p:cNvPr id="4" name="TextBox 3">
            <a:extLst>
              <a:ext uri="{FF2B5EF4-FFF2-40B4-BE49-F238E27FC236}">
                <a16:creationId xmlns:a16="http://schemas.microsoft.com/office/drawing/2014/main" id="{A13A97B3-F889-914F-A6B0-903096BAA00A}"/>
              </a:ext>
            </a:extLst>
          </p:cNvPr>
          <p:cNvSpPr txBox="1"/>
          <p:nvPr/>
        </p:nvSpPr>
        <p:spPr>
          <a:xfrm>
            <a:off x="620637" y="1019503"/>
            <a:ext cx="10950726" cy="1015663"/>
          </a:xfrm>
          <a:prstGeom prst="rect">
            <a:avLst/>
          </a:prstGeom>
          <a:noFill/>
        </p:spPr>
        <p:txBody>
          <a:bodyPr wrap="square" rtlCol="0">
            <a:spAutoFit/>
          </a:bodyPr>
          <a:lstStyle/>
          <a:p>
            <a:r>
              <a:rPr lang="en-US" sz="1600" dirty="0"/>
              <a:t>Attention</a:t>
            </a:r>
            <a:r>
              <a:rPr lang="en-US" sz="2000" dirty="0"/>
              <a:t> </a:t>
            </a:r>
            <a:r>
              <a:rPr lang="th-TH" sz="2000" dirty="0"/>
              <a:t>ที่ใช้ใน </a:t>
            </a:r>
            <a:r>
              <a:rPr lang="en-US" sz="1600" dirty="0"/>
              <a:t>Transformer</a:t>
            </a:r>
            <a:r>
              <a:rPr lang="en-US" sz="2000" dirty="0"/>
              <a:t> </a:t>
            </a:r>
            <a:r>
              <a:rPr lang="th-TH" sz="2000" dirty="0"/>
              <a:t>จะแตกต่างกันนิดหน่อย โดยเริ่มจากการแบ่งประเภท </a:t>
            </a:r>
            <a:r>
              <a:rPr lang="en-US" sz="1600" dirty="0"/>
              <a:t>vector</a:t>
            </a:r>
            <a:r>
              <a:rPr lang="en-US" sz="2000" dirty="0"/>
              <a:t> </a:t>
            </a:r>
            <a:r>
              <a:rPr lang="th-TH" sz="2000" dirty="0"/>
              <a:t>เป็น </a:t>
            </a:r>
            <a:r>
              <a:rPr lang="en-US" sz="1600" dirty="0"/>
              <a:t>query</a:t>
            </a:r>
            <a:r>
              <a:rPr lang="en-US" sz="2000" dirty="0"/>
              <a:t> </a:t>
            </a:r>
            <a:r>
              <a:rPr lang="th-TH" sz="2000" dirty="0"/>
              <a:t>กับ </a:t>
            </a:r>
            <a:r>
              <a:rPr lang="en-US" sz="1600" dirty="0"/>
              <a:t>key</a:t>
            </a:r>
            <a:r>
              <a:rPr lang="en-US" sz="2000" dirty="0"/>
              <a:t> </a:t>
            </a:r>
            <a:r>
              <a:rPr lang="th-TH" sz="2000" dirty="0"/>
              <a:t>และ </a:t>
            </a:r>
            <a:r>
              <a:rPr lang="en-US" sz="1600" dirty="0"/>
              <a:t>value</a:t>
            </a:r>
            <a:r>
              <a:rPr lang="en-US" sz="2000" dirty="0"/>
              <a:t> </a:t>
            </a:r>
            <a:r>
              <a:rPr lang="th-TH" sz="2000" dirty="0"/>
              <a:t>ซึ่ง </a:t>
            </a:r>
            <a:r>
              <a:rPr lang="en-US" sz="1600" dirty="0"/>
              <a:t>query</a:t>
            </a:r>
            <a:r>
              <a:rPr lang="en-US" sz="2000" dirty="0"/>
              <a:t> </a:t>
            </a:r>
            <a:r>
              <a:rPr lang="th-TH" sz="2000" dirty="0"/>
              <a:t>ใน</a:t>
            </a:r>
            <a:r>
              <a:rPr lang="th-TH" sz="2000" dirty="0" err="1"/>
              <a:t>ที่นี้</a:t>
            </a:r>
            <a:r>
              <a:rPr lang="th-TH" sz="2000" dirty="0"/>
              <a:t> </a:t>
            </a:r>
          </a:p>
          <a:p>
            <a:r>
              <a:rPr lang="th-TH" sz="2000" dirty="0"/>
              <a:t>จะเหมือนกับ </a:t>
            </a:r>
            <a:r>
              <a:rPr lang="en-US" sz="1600" i="1" dirty="0"/>
              <a:t>q</a:t>
            </a:r>
            <a:r>
              <a:rPr lang="en-US" sz="2000" dirty="0"/>
              <a:t> </a:t>
            </a:r>
            <a:r>
              <a:rPr lang="th-TH" sz="2000" dirty="0"/>
              <a:t>ในหัวข้อที่แล้ว ส่วน </a:t>
            </a:r>
            <a:r>
              <a:rPr lang="en-US" sz="1600" i="1" dirty="0"/>
              <a:t>p</a:t>
            </a:r>
            <a:r>
              <a:rPr lang="en-US" sz="2000" i="1" dirty="0"/>
              <a:t> </a:t>
            </a:r>
            <a:r>
              <a:rPr lang="th-TH" sz="2000" dirty="0"/>
              <a:t>ในหัวข้อที่แล้ว จะเหมือนเป็นทั้ง </a:t>
            </a:r>
            <a:r>
              <a:rPr lang="en-US" sz="1600" dirty="0"/>
              <a:t>key (</a:t>
            </a:r>
            <a:r>
              <a:rPr lang="en-US" sz="1600" i="1" dirty="0"/>
              <a:t>k</a:t>
            </a:r>
            <a:r>
              <a:rPr lang="en-US" sz="1600" dirty="0"/>
              <a:t>)</a:t>
            </a:r>
            <a:r>
              <a:rPr lang="en-US" sz="2000" dirty="0"/>
              <a:t> </a:t>
            </a:r>
            <a:r>
              <a:rPr lang="th-TH" sz="2000" dirty="0"/>
              <a:t>และ </a:t>
            </a:r>
            <a:r>
              <a:rPr lang="en-US" sz="1600" dirty="0"/>
              <a:t>value (</a:t>
            </a:r>
            <a:r>
              <a:rPr lang="en-US" sz="1600" i="1" dirty="0"/>
              <a:t>v</a:t>
            </a:r>
            <a:r>
              <a:rPr lang="en-US" sz="1600" dirty="0"/>
              <a:t>)</a:t>
            </a:r>
            <a:r>
              <a:rPr lang="en-US" sz="2000" dirty="0"/>
              <a:t> </a:t>
            </a:r>
            <a:r>
              <a:rPr lang="th-TH" sz="2000" dirty="0"/>
              <a:t>ไปพร้อมกัน โดย </a:t>
            </a:r>
            <a:r>
              <a:rPr lang="en-US" sz="1600" i="1" dirty="0"/>
              <a:t>k</a:t>
            </a:r>
            <a:r>
              <a:rPr lang="en-US" sz="2000" dirty="0"/>
              <a:t> </a:t>
            </a:r>
            <a:r>
              <a:rPr lang="th-TH" sz="2000" dirty="0"/>
              <a:t>คือ </a:t>
            </a:r>
            <a:r>
              <a:rPr lang="en-US" sz="1600" dirty="0"/>
              <a:t>vector</a:t>
            </a:r>
            <a:r>
              <a:rPr lang="en-US" sz="2000" dirty="0"/>
              <a:t> </a:t>
            </a:r>
            <a:r>
              <a:rPr lang="th-TH" sz="2000" dirty="0"/>
              <a:t>ที่นำไปทำ </a:t>
            </a:r>
            <a:r>
              <a:rPr lang="en-US" sz="1600" dirty="0"/>
              <a:t>dot product</a:t>
            </a:r>
            <a:r>
              <a:rPr lang="en-US" dirty="0"/>
              <a:t> </a:t>
            </a:r>
            <a:endParaRPr lang="th-TH" dirty="0"/>
          </a:p>
          <a:p>
            <a:r>
              <a:rPr lang="th-TH" sz="2000" dirty="0"/>
              <a:t>กับ </a:t>
            </a:r>
            <a:r>
              <a:rPr lang="en-US" sz="1600" i="1" dirty="0"/>
              <a:t>q</a:t>
            </a:r>
            <a:r>
              <a:rPr lang="en-US" sz="2000" dirty="0"/>
              <a:t> </a:t>
            </a:r>
            <a:r>
              <a:rPr lang="th-TH" sz="2000" dirty="0"/>
              <a:t>เพื่อดูว่าควรจะใส่ใจกับตำแหน่งไหน และ </a:t>
            </a:r>
            <a:r>
              <a:rPr lang="en-US" sz="1600" i="1" dirty="0"/>
              <a:t>v</a:t>
            </a:r>
            <a:r>
              <a:rPr lang="en-US" sz="2000" i="1" dirty="0"/>
              <a:t> </a:t>
            </a:r>
            <a:r>
              <a:rPr lang="th-TH" sz="2000" dirty="0"/>
              <a:t>จะเป็นค่าที่นำมาใช้นั่นเอง</a:t>
            </a:r>
            <a:endParaRPr lang="en-US" sz="2000" dirty="0"/>
          </a:p>
        </p:txBody>
      </p:sp>
      <p:pic>
        <p:nvPicPr>
          <p:cNvPr id="5" name="Picture 4">
            <a:extLst>
              <a:ext uri="{FF2B5EF4-FFF2-40B4-BE49-F238E27FC236}">
                <a16:creationId xmlns:a16="http://schemas.microsoft.com/office/drawing/2014/main" id="{ACD84897-DB2B-9D41-89E7-4657314FF0B8}"/>
              </a:ext>
            </a:extLst>
          </p:cNvPr>
          <p:cNvPicPr>
            <a:picLocks noChangeAspect="1"/>
          </p:cNvPicPr>
          <p:nvPr/>
        </p:nvPicPr>
        <p:blipFill>
          <a:blip r:embed="rId3"/>
          <a:stretch>
            <a:fillRect/>
          </a:stretch>
        </p:blipFill>
        <p:spPr>
          <a:xfrm>
            <a:off x="1683350" y="3877323"/>
            <a:ext cx="3784600" cy="825500"/>
          </a:xfrm>
          <a:prstGeom prst="rect">
            <a:avLst/>
          </a:prstGeom>
        </p:spPr>
      </p:pic>
      <p:pic>
        <p:nvPicPr>
          <p:cNvPr id="6" name="Picture 5">
            <a:extLst>
              <a:ext uri="{FF2B5EF4-FFF2-40B4-BE49-F238E27FC236}">
                <a16:creationId xmlns:a16="http://schemas.microsoft.com/office/drawing/2014/main" id="{00F6459A-39DE-FA47-917D-7ED9578A5F9A}"/>
              </a:ext>
            </a:extLst>
          </p:cNvPr>
          <p:cNvPicPr>
            <a:picLocks noChangeAspect="1"/>
          </p:cNvPicPr>
          <p:nvPr/>
        </p:nvPicPr>
        <p:blipFill>
          <a:blip r:embed="rId4"/>
          <a:stretch>
            <a:fillRect/>
          </a:stretch>
        </p:blipFill>
        <p:spPr>
          <a:xfrm>
            <a:off x="6096000" y="1921844"/>
            <a:ext cx="4071006" cy="4736459"/>
          </a:xfrm>
          <a:prstGeom prst="rect">
            <a:avLst/>
          </a:prstGeom>
        </p:spPr>
      </p:pic>
    </p:spTree>
    <p:extLst>
      <p:ext uri="{BB962C8B-B14F-4D97-AF65-F5344CB8AC3E}">
        <p14:creationId xmlns:p14="http://schemas.microsoft.com/office/powerpoint/2010/main" val="784253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385DAC-E3FB-A148-AD0F-51394309E863}"/>
              </a:ext>
            </a:extLst>
          </p:cNvPr>
          <p:cNvSpPr/>
          <p:nvPr/>
        </p:nvSpPr>
        <p:spPr>
          <a:xfrm>
            <a:off x="3097840" y="333888"/>
            <a:ext cx="5996322" cy="584775"/>
          </a:xfrm>
          <a:prstGeom prst="rect">
            <a:avLst/>
          </a:prstGeom>
        </p:spPr>
        <p:txBody>
          <a:bodyPr wrap="none">
            <a:spAutoFit/>
          </a:bodyPr>
          <a:lstStyle/>
          <a:p>
            <a:r>
              <a:rPr lang="en-US" sz="3200" b="1" dirty="0"/>
              <a:t>Scaled Dot-Product Attention </a:t>
            </a:r>
          </a:p>
        </p:txBody>
      </p:sp>
      <p:sp>
        <p:nvSpPr>
          <p:cNvPr id="4" name="Rectangle 3">
            <a:extLst>
              <a:ext uri="{FF2B5EF4-FFF2-40B4-BE49-F238E27FC236}">
                <a16:creationId xmlns:a16="http://schemas.microsoft.com/office/drawing/2014/main" id="{0D967336-345D-1545-8F64-F556343553DF}"/>
              </a:ext>
            </a:extLst>
          </p:cNvPr>
          <p:cNvSpPr/>
          <p:nvPr/>
        </p:nvSpPr>
        <p:spPr>
          <a:xfrm>
            <a:off x="742512" y="1076745"/>
            <a:ext cx="9110148" cy="400110"/>
          </a:xfrm>
          <a:prstGeom prst="rect">
            <a:avLst/>
          </a:prstGeom>
        </p:spPr>
        <p:txBody>
          <a:bodyPr wrap="square">
            <a:spAutoFit/>
          </a:bodyPr>
          <a:lstStyle/>
          <a:p>
            <a:r>
              <a:rPr lang="th-TH" sz="2000" dirty="0"/>
              <a:t>ถ้าหากว่าต้องการคำนวณ </a:t>
            </a:r>
            <a:r>
              <a:rPr lang="en-US" sz="1600" i="1" dirty="0"/>
              <a:t>q</a:t>
            </a:r>
            <a:r>
              <a:rPr lang="en-US" sz="2000" dirty="0"/>
              <a:t> </a:t>
            </a:r>
            <a:r>
              <a:rPr lang="th-TH" sz="2000" dirty="0"/>
              <a:t>หลายๆ ตัว เราก็สามารถทำให้เป็นการคูณ </a:t>
            </a:r>
            <a:r>
              <a:rPr lang="en-US" sz="1600" dirty="0"/>
              <a:t>matrix</a:t>
            </a:r>
            <a:r>
              <a:rPr lang="en-US" sz="2000" dirty="0"/>
              <a:t> </a:t>
            </a:r>
            <a:r>
              <a:rPr lang="th-TH" sz="2000" dirty="0"/>
              <a:t>ได้เลย จากสมการข้างบน ก็จะกลายเป็น</a:t>
            </a:r>
            <a:endParaRPr lang="en-US" sz="2000" dirty="0"/>
          </a:p>
        </p:txBody>
      </p:sp>
      <p:pic>
        <p:nvPicPr>
          <p:cNvPr id="5" name="Picture 4">
            <a:extLst>
              <a:ext uri="{FF2B5EF4-FFF2-40B4-BE49-F238E27FC236}">
                <a16:creationId xmlns:a16="http://schemas.microsoft.com/office/drawing/2014/main" id="{4EE9C036-A99E-A54D-B45F-1744BFA2CA35}"/>
              </a:ext>
            </a:extLst>
          </p:cNvPr>
          <p:cNvPicPr>
            <a:picLocks noChangeAspect="1"/>
          </p:cNvPicPr>
          <p:nvPr/>
        </p:nvPicPr>
        <p:blipFill>
          <a:blip r:embed="rId2"/>
          <a:stretch>
            <a:fillRect/>
          </a:stretch>
        </p:blipFill>
        <p:spPr>
          <a:xfrm>
            <a:off x="5016525" y="1806660"/>
            <a:ext cx="3531870" cy="281299"/>
          </a:xfrm>
          <a:prstGeom prst="rect">
            <a:avLst/>
          </a:prstGeom>
        </p:spPr>
      </p:pic>
      <p:sp>
        <p:nvSpPr>
          <p:cNvPr id="6" name="Rectangle 5">
            <a:extLst>
              <a:ext uri="{FF2B5EF4-FFF2-40B4-BE49-F238E27FC236}">
                <a16:creationId xmlns:a16="http://schemas.microsoft.com/office/drawing/2014/main" id="{ECD62911-CDD6-EE4E-9D6C-44140BBE7564}"/>
              </a:ext>
            </a:extLst>
          </p:cNvPr>
          <p:cNvSpPr/>
          <p:nvPr/>
        </p:nvSpPr>
        <p:spPr>
          <a:xfrm>
            <a:off x="4805338" y="2390136"/>
            <a:ext cx="7040244" cy="707886"/>
          </a:xfrm>
          <a:prstGeom prst="rect">
            <a:avLst/>
          </a:prstGeom>
        </p:spPr>
        <p:txBody>
          <a:bodyPr wrap="square">
            <a:spAutoFit/>
          </a:bodyPr>
          <a:lstStyle/>
          <a:p>
            <a:r>
              <a:rPr lang="th-TH" sz="2000" dirty="0"/>
              <a:t>โดยที่แต่ละ</a:t>
            </a:r>
            <a:r>
              <a:rPr lang="th-TH" sz="2000" dirty="0" err="1"/>
              <a:t>เวคเตอร์</a:t>
            </a:r>
            <a:r>
              <a:rPr lang="th-TH" sz="2000" dirty="0"/>
              <a:t> </a:t>
            </a:r>
            <a:r>
              <a:rPr lang="en-US" sz="1600" i="1" dirty="0"/>
              <a:t>q</a:t>
            </a:r>
            <a:r>
              <a:rPr lang="en-US" sz="1600" dirty="0"/>
              <a:t>,</a:t>
            </a:r>
            <a:r>
              <a:rPr lang="en-US" sz="1600" i="1" dirty="0"/>
              <a:t> k</a:t>
            </a:r>
            <a:r>
              <a:rPr lang="en-US" sz="1600" dirty="0"/>
              <a:t>,</a:t>
            </a:r>
            <a:r>
              <a:rPr lang="en-US" sz="1600" i="1" dirty="0"/>
              <a:t> v</a:t>
            </a:r>
            <a:r>
              <a:rPr lang="en-US" sz="2000" dirty="0"/>
              <a:t> </a:t>
            </a:r>
            <a:r>
              <a:rPr lang="th-TH" sz="2000" dirty="0"/>
              <a:t>คือ </a:t>
            </a:r>
            <a:r>
              <a:rPr lang="en-US" sz="1600" dirty="0"/>
              <a:t>row vector</a:t>
            </a:r>
            <a:r>
              <a:rPr lang="en-US" sz="2000" dirty="0"/>
              <a:t> </a:t>
            </a:r>
            <a:r>
              <a:rPr lang="th-TH" sz="2000" dirty="0"/>
              <a:t>ใน </a:t>
            </a:r>
            <a:r>
              <a:rPr lang="en-US" sz="1600" i="1" dirty="0"/>
              <a:t>Q</a:t>
            </a:r>
            <a:r>
              <a:rPr lang="en-US" sz="1600" dirty="0"/>
              <a:t>,</a:t>
            </a:r>
            <a:r>
              <a:rPr lang="en-US" sz="1600" i="1" dirty="0"/>
              <a:t> K</a:t>
            </a:r>
            <a:r>
              <a:rPr lang="en-US" sz="1600" dirty="0"/>
              <a:t>,</a:t>
            </a:r>
            <a:r>
              <a:rPr lang="en-US" sz="1600" i="1" dirty="0"/>
              <a:t> V </a:t>
            </a:r>
            <a:r>
              <a:rPr lang="th-TH" sz="2000" dirty="0"/>
              <a:t>ตามลำดับ และ</a:t>
            </a:r>
            <a:r>
              <a:rPr lang="th-TH" sz="2000" dirty="0" err="1"/>
              <a:t>การทำ</a:t>
            </a:r>
            <a:r>
              <a:rPr lang="th-TH" sz="2000" dirty="0"/>
              <a:t> </a:t>
            </a:r>
            <a:r>
              <a:rPr lang="en-US" sz="1600" i="1" dirty="0" err="1"/>
              <a:t>softmax</a:t>
            </a:r>
            <a:r>
              <a:rPr lang="en-US" sz="2000" dirty="0"/>
              <a:t> </a:t>
            </a:r>
            <a:endParaRPr lang="th-TH" sz="2000" dirty="0"/>
          </a:p>
          <a:p>
            <a:r>
              <a:rPr lang="th-TH" sz="2000" dirty="0"/>
              <a:t>ใน</a:t>
            </a:r>
            <a:r>
              <a:rPr lang="th-TH" sz="2000" dirty="0" err="1"/>
              <a:t>ที่นี้</a:t>
            </a:r>
            <a:r>
              <a:rPr lang="th-TH" sz="2000" dirty="0"/>
              <a:t>ก็จะทำตาม </a:t>
            </a:r>
            <a:r>
              <a:rPr lang="en-US" sz="1600" dirty="0"/>
              <a:t>row</a:t>
            </a:r>
            <a:r>
              <a:rPr lang="en-US" sz="2000" dirty="0"/>
              <a:t> </a:t>
            </a:r>
            <a:r>
              <a:rPr lang="th-TH" sz="2000" dirty="0"/>
              <a:t>และผล </a:t>
            </a:r>
            <a:r>
              <a:rPr lang="en-US" sz="1600" dirty="0"/>
              <a:t>attention vector </a:t>
            </a:r>
            <a:r>
              <a:rPr lang="th-TH" sz="2000" dirty="0"/>
              <a:t>ของแต่ละ </a:t>
            </a:r>
            <a:r>
              <a:rPr lang="en-US" sz="1600" i="1" dirty="0"/>
              <a:t>q</a:t>
            </a:r>
            <a:r>
              <a:rPr lang="en-US" sz="2000" i="1" dirty="0"/>
              <a:t> </a:t>
            </a:r>
            <a:r>
              <a:rPr lang="th-TH" sz="2000" dirty="0"/>
              <a:t>ก็คือแต่ละ </a:t>
            </a:r>
            <a:r>
              <a:rPr lang="en-US" sz="1600" dirty="0"/>
              <a:t>row</a:t>
            </a:r>
            <a:r>
              <a:rPr lang="en-US" sz="2000" dirty="0"/>
              <a:t> </a:t>
            </a:r>
            <a:r>
              <a:rPr lang="th-TH" sz="2000" dirty="0"/>
              <a:t>ใน </a:t>
            </a:r>
            <a:r>
              <a:rPr lang="en-US" sz="1600" i="1" dirty="0"/>
              <a:t>A</a:t>
            </a:r>
            <a:r>
              <a:rPr lang="en-US" sz="1600" dirty="0"/>
              <a:t>(</a:t>
            </a:r>
            <a:r>
              <a:rPr lang="en-US" sz="1600" i="1" dirty="0"/>
              <a:t>Q</a:t>
            </a:r>
            <a:r>
              <a:rPr lang="en-US" sz="1600" dirty="0"/>
              <a:t>,</a:t>
            </a:r>
            <a:r>
              <a:rPr lang="en-US" sz="1600" i="1" dirty="0"/>
              <a:t> K</a:t>
            </a:r>
            <a:r>
              <a:rPr lang="en-US" sz="1600" dirty="0"/>
              <a:t>,</a:t>
            </a:r>
            <a:r>
              <a:rPr lang="en-US" sz="1600" i="1" dirty="0"/>
              <a:t>V</a:t>
            </a:r>
            <a:r>
              <a:rPr lang="en-US" sz="1600" dirty="0"/>
              <a:t>)</a:t>
            </a:r>
            <a:r>
              <a:rPr lang="en-US" sz="2000" dirty="0"/>
              <a:t> </a:t>
            </a:r>
          </a:p>
        </p:txBody>
      </p:sp>
      <p:sp>
        <p:nvSpPr>
          <p:cNvPr id="7" name="Rectangle 6">
            <a:extLst>
              <a:ext uri="{FF2B5EF4-FFF2-40B4-BE49-F238E27FC236}">
                <a16:creationId xmlns:a16="http://schemas.microsoft.com/office/drawing/2014/main" id="{C99D3B9C-76CB-5141-ABF5-528F0B3DE070}"/>
              </a:ext>
            </a:extLst>
          </p:cNvPr>
          <p:cNvSpPr/>
          <p:nvPr/>
        </p:nvSpPr>
        <p:spPr>
          <a:xfrm>
            <a:off x="1023257" y="4364230"/>
            <a:ext cx="6730729" cy="1015663"/>
          </a:xfrm>
          <a:prstGeom prst="rect">
            <a:avLst/>
          </a:prstGeom>
        </p:spPr>
        <p:txBody>
          <a:bodyPr wrap="square">
            <a:spAutoFit/>
          </a:bodyPr>
          <a:lstStyle/>
          <a:p>
            <a:r>
              <a:rPr lang="th-TH" sz="2000" dirty="0"/>
              <a:t>ทั้งนี้หาก </a:t>
            </a:r>
            <a:r>
              <a:rPr lang="en-US" sz="1600" dirty="0"/>
              <a:t>dimension</a:t>
            </a:r>
            <a:r>
              <a:rPr lang="en-US" sz="2000" dirty="0"/>
              <a:t> </a:t>
            </a:r>
            <a:r>
              <a:rPr lang="th-TH" sz="2000" dirty="0"/>
              <a:t>ของ </a:t>
            </a:r>
            <a:r>
              <a:rPr lang="en-US" sz="1600" i="1" dirty="0"/>
              <a:t>k</a:t>
            </a:r>
            <a:r>
              <a:rPr lang="en-US" sz="2000" i="1" dirty="0"/>
              <a:t> </a:t>
            </a:r>
            <a:r>
              <a:rPr lang="th-TH" sz="2000" dirty="0"/>
              <a:t>ซึ่งเท่ากับ </a:t>
            </a:r>
            <a:r>
              <a:rPr lang="en-US" sz="1600" dirty="0"/>
              <a:t>dimension</a:t>
            </a:r>
            <a:r>
              <a:rPr lang="en-US" sz="2000" dirty="0"/>
              <a:t> </a:t>
            </a:r>
            <a:r>
              <a:rPr lang="th-TH" sz="2000" dirty="0"/>
              <a:t>ของ </a:t>
            </a:r>
            <a:r>
              <a:rPr lang="en-US" sz="1600" i="1" dirty="0"/>
              <a:t>q</a:t>
            </a:r>
            <a:r>
              <a:rPr lang="en-US" sz="2000" dirty="0"/>
              <a:t> </a:t>
            </a:r>
            <a:r>
              <a:rPr lang="th-TH" sz="2000" dirty="0"/>
              <a:t>มีค่าสูง ค่าของ </a:t>
            </a:r>
            <a:r>
              <a:rPr lang="en-US" sz="1600" i="1" dirty="0" err="1"/>
              <a:t>k</a:t>
            </a:r>
            <a:r>
              <a:rPr lang="en-US" sz="1600" dirty="0" err="1"/>
              <a:t>·</a:t>
            </a:r>
            <a:r>
              <a:rPr lang="en-US" sz="1600" i="1" dirty="0" err="1"/>
              <a:t>q</a:t>
            </a:r>
            <a:r>
              <a:rPr lang="en-US" sz="2000" i="1" dirty="0"/>
              <a:t> </a:t>
            </a:r>
            <a:endParaRPr lang="th-TH" sz="2000" i="1" dirty="0"/>
          </a:p>
          <a:p>
            <a:r>
              <a:rPr lang="th-TH" sz="2000" dirty="0"/>
              <a:t>ก็จะสูงตามไปด้วย ซึ่งพอเข้า </a:t>
            </a:r>
            <a:r>
              <a:rPr lang="en-US" sz="1600" i="1" dirty="0" err="1"/>
              <a:t>softmax</a:t>
            </a:r>
            <a:r>
              <a:rPr lang="en-US" sz="2000" i="1" dirty="0"/>
              <a:t> </a:t>
            </a:r>
            <a:r>
              <a:rPr lang="th-TH" sz="2000" dirty="0"/>
              <a:t>แล้ว จะไปอยู่ในบริเวณที่มี </a:t>
            </a:r>
            <a:r>
              <a:rPr lang="en-US" sz="1600" dirty="0"/>
              <a:t>gradient</a:t>
            </a:r>
            <a:r>
              <a:rPr lang="en-US" sz="2000" dirty="0"/>
              <a:t> </a:t>
            </a:r>
            <a:r>
              <a:rPr lang="th-TH" sz="2000" dirty="0"/>
              <a:t>น้อย ทำให้ยากต่อการ </a:t>
            </a:r>
            <a:r>
              <a:rPr lang="en-US" sz="1600" dirty="0"/>
              <a:t>optimization</a:t>
            </a:r>
            <a:r>
              <a:rPr lang="en-US" sz="2000" dirty="0"/>
              <a:t> </a:t>
            </a:r>
            <a:r>
              <a:rPr lang="th-TH" sz="2000" dirty="0"/>
              <a:t>ผู้ทำวิจัยจึงได้ลดขนาดของ</a:t>
            </a:r>
            <a:r>
              <a:rPr lang="th-TH" sz="1600" dirty="0"/>
              <a:t> </a:t>
            </a:r>
            <a:r>
              <a:rPr lang="en-US" sz="1600" i="1" dirty="0" err="1"/>
              <a:t>k</a:t>
            </a:r>
            <a:r>
              <a:rPr lang="en-US" sz="1600" dirty="0" err="1"/>
              <a:t>·</a:t>
            </a:r>
            <a:r>
              <a:rPr lang="en-US" sz="1600" i="1" dirty="0" err="1"/>
              <a:t>q</a:t>
            </a:r>
            <a:r>
              <a:rPr lang="en-US" sz="2000" i="1" dirty="0"/>
              <a:t> </a:t>
            </a:r>
            <a:r>
              <a:rPr lang="th-TH" sz="2000" dirty="0"/>
              <a:t>ตามจำนวน </a:t>
            </a:r>
            <a:r>
              <a:rPr lang="en-US" sz="1600" dirty="0"/>
              <a:t>dimension</a:t>
            </a:r>
            <a:r>
              <a:rPr lang="en-US" sz="2000" dirty="0"/>
              <a:t> </a:t>
            </a:r>
            <a:r>
              <a:rPr lang="th-TH" sz="2000" dirty="0"/>
              <a:t>ของ </a:t>
            </a:r>
            <a:r>
              <a:rPr lang="en-US" sz="1600" i="1" dirty="0"/>
              <a:t>k</a:t>
            </a:r>
            <a:r>
              <a:rPr lang="en-US" sz="2000" dirty="0"/>
              <a:t> </a:t>
            </a:r>
            <a:r>
              <a:rPr lang="th-TH" sz="2000" dirty="0"/>
              <a:t>ด้วย </a:t>
            </a:r>
            <a:endParaRPr lang="en-US" sz="2000" dirty="0"/>
          </a:p>
        </p:txBody>
      </p:sp>
      <p:pic>
        <p:nvPicPr>
          <p:cNvPr id="8" name="Picture 7">
            <a:extLst>
              <a:ext uri="{FF2B5EF4-FFF2-40B4-BE49-F238E27FC236}">
                <a16:creationId xmlns:a16="http://schemas.microsoft.com/office/drawing/2014/main" id="{D835D628-FB9B-B44D-BCB7-54DACA658829}"/>
              </a:ext>
            </a:extLst>
          </p:cNvPr>
          <p:cNvPicPr>
            <a:picLocks noChangeAspect="1"/>
          </p:cNvPicPr>
          <p:nvPr/>
        </p:nvPicPr>
        <p:blipFill>
          <a:blip r:embed="rId3"/>
          <a:stretch>
            <a:fillRect/>
          </a:stretch>
        </p:blipFill>
        <p:spPr>
          <a:xfrm>
            <a:off x="3418450" y="5614708"/>
            <a:ext cx="3758272" cy="616517"/>
          </a:xfrm>
          <a:prstGeom prst="rect">
            <a:avLst/>
          </a:prstGeom>
        </p:spPr>
      </p:pic>
      <p:pic>
        <p:nvPicPr>
          <p:cNvPr id="9" name="Picture 8">
            <a:extLst>
              <a:ext uri="{FF2B5EF4-FFF2-40B4-BE49-F238E27FC236}">
                <a16:creationId xmlns:a16="http://schemas.microsoft.com/office/drawing/2014/main" id="{9CB87166-0006-9E45-9EEC-21BD03619F90}"/>
              </a:ext>
            </a:extLst>
          </p:cNvPr>
          <p:cNvPicPr>
            <a:picLocks noChangeAspect="1"/>
          </p:cNvPicPr>
          <p:nvPr/>
        </p:nvPicPr>
        <p:blipFill>
          <a:blip r:embed="rId4"/>
          <a:stretch>
            <a:fillRect/>
          </a:stretch>
        </p:blipFill>
        <p:spPr>
          <a:xfrm>
            <a:off x="8251936" y="3154133"/>
            <a:ext cx="2580187" cy="3434877"/>
          </a:xfrm>
          <a:prstGeom prst="rect">
            <a:avLst/>
          </a:prstGeom>
        </p:spPr>
      </p:pic>
      <p:pic>
        <p:nvPicPr>
          <p:cNvPr id="10" name="Picture 9">
            <a:extLst>
              <a:ext uri="{FF2B5EF4-FFF2-40B4-BE49-F238E27FC236}">
                <a16:creationId xmlns:a16="http://schemas.microsoft.com/office/drawing/2014/main" id="{AC5192EF-3EE3-E04E-A1B0-9498D86E788E}"/>
              </a:ext>
            </a:extLst>
          </p:cNvPr>
          <p:cNvPicPr>
            <a:picLocks noChangeAspect="1"/>
          </p:cNvPicPr>
          <p:nvPr/>
        </p:nvPicPr>
        <p:blipFill>
          <a:blip r:embed="rId5"/>
          <a:stretch>
            <a:fillRect/>
          </a:stretch>
        </p:blipFill>
        <p:spPr>
          <a:xfrm>
            <a:off x="1750389" y="1453733"/>
            <a:ext cx="3054949" cy="2910497"/>
          </a:xfrm>
          <a:prstGeom prst="rect">
            <a:avLst/>
          </a:prstGeom>
        </p:spPr>
      </p:pic>
    </p:spTree>
    <p:extLst>
      <p:ext uri="{BB962C8B-B14F-4D97-AF65-F5344CB8AC3E}">
        <p14:creationId xmlns:p14="http://schemas.microsoft.com/office/powerpoint/2010/main" val="3747329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77193D-58E8-6F41-ACC1-8199CE2B13B1}"/>
              </a:ext>
            </a:extLst>
          </p:cNvPr>
          <p:cNvSpPr txBox="1"/>
          <p:nvPr/>
        </p:nvSpPr>
        <p:spPr>
          <a:xfrm>
            <a:off x="4009146" y="217170"/>
            <a:ext cx="4173707" cy="584775"/>
          </a:xfrm>
          <a:prstGeom prst="rect">
            <a:avLst/>
          </a:prstGeom>
          <a:noFill/>
        </p:spPr>
        <p:txBody>
          <a:bodyPr wrap="none" rtlCol="0">
            <a:spAutoFit/>
          </a:bodyPr>
          <a:lstStyle/>
          <a:p>
            <a:r>
              <a:rPr lang="en-US" sz="3200" b="1" dirty="0"/>
              <a:t>Multi-Head Attention</a:t>
            </a:r>
            <a:endParaRPr lang="en-US" sz="3200" dirty="0"/>
          </a:p>
        </p:txBody>
      </p:sp>
      <p:sp>
        <p:nvSpPr>
          <p:cNvPr id="4" name="TextBox 3">
            <a:extLst>
              <a:ext uri="{FF2B5EF4-FFF2-40B4-BE49-F238E27FC236}">
                <a16:creationId xmlns:a16="http://schemas.microsoft.com/office/drawing/2014/main" id="{24773397-B107-3946-A50C-E841824358E5}"/>
              </a:ext>
            </a:extLst>
          </p:cNvPr>
          <p:cNvSpPr txBox="1"/>
          <p:nvPr/>
        </p:nvSpPr>
        <p:spPr>
          <a:xfrm>
            <a:off x="765052" y="885289"/>
            <a:ext cx="10661893" cy="1015663"/>
          </a:xfrm>
          <a:prstGeom prst="rect">
            <a:avLst/>
          </a:prstGeom>
          <a:noFill/>
        </p:spPr>
        <p:txBody>
          <a:bodyPr wrap="none" rtlCol="0">
            <a:spAutoFit/>
          </a:bodyPr>
          <a:lstStyle/>
          <a:p>
            <a:r>
              <a:rPr lang="th-TH" sz="2000" dirty="0"/>
              <a:t>จะเห็นว่า </a:t>
            </a:r>
            <a:r>
              <a:rPr lang="en-US" sz="1600" dirty="0"/>
              <a:t>Scaled Dot-Product Attention </a:t>
            </a:r>
            <a:r>
              <a:rPr lang="th-TH" sz="2000" dirty="0"/>
              <a:t>จากหัวข้อที่แล้ว ถ้านำมาใช้เลยทันทีจะมีข้อจำกัดอยู่สองอย่างด้วยกัน อย่างแรกก็คือข้างต้นนี้เป็นการนำค่า</a:t>
            </a:r>
          </a:p>
          <a:p>
            <a:r>
              <a:rPr lang="en-US" sz="1600" i="1" dirty="0"/>
              <a:t>Q</a:t>
            </a:r>
            <a:r>
              <a:rPr lang="en-US" sz="1600" dirty="0"/>
              <a:t>,</a:t>
            </a:r>
            <a:r>
              <a:rPr lang="en-US" sz="1600" i="1" dirty="0"/>
              <a:t> K</a:t>
            </a:r>
            <a:r>
              <a:rPr lang="en-US" sz="1600" dirty="0"/>
              <a:t>,</a:t>
            </a:r>
            <a:r>
              <a:rPr lang="en-US" sz="1600" i="1" dirty="0"/>
              <a:t> V </a:t>
            </a:r>
            <a:r>
              <a:rPr lang="th-TH" sz="2000" dirty="0"/>
              <a:t>มาคำนวณ</a:t>
            </a:r>
            <a:r>
              <a:rPr lang="th-TH" sz="2000" dirty="0" err="1"/>
              <a:t>ตรงๆ</a:t>
            </a:r>
            <a:r>
              <a:rPr lang="th-TH" sz="2000" dirty="0"/>
              <a:t> ซึ่งอาจไม่ใช่ </a:t>
            </a:r>
            <a:r>
              <a:rPr lang="en-US" sz="1600" dirty="0"/>
              <a:t>representation</a:t>
            </a:r>
            <a:r>
              <a:rPr lang="en-US" sz="2000" dirty="0"/>
              <a:t> </a:t>
            </a:r>
            <a:r>
              <a:rPr lang="th-TH" sz="2000" dirty="0"/>
              <a:t>ที่เหมาะสมสำหรับ</a:t>
            </a:r>
            <a:r>
              <a:rPr lang="th-TH" sz="2000" dirty="0" err="1"/>
              <a:t>การทำ</a:t>
            </a:r>
            <a:r>
              <a:rPr lang="th-TH" sz="2000" dirty="0"/>
              <a:t> </a:t>
            </a:r>
            <a:r>
              <a:rPr lang="en-US" sz="1600" dirty="0"/>
              <a:t>Attention </a:t>
            </a:r>
            <a:r>
              <a:rPr lang="th-TH" sz="2000" dirty="0"/>
              <a:t>เราจึงควรจะให้ระบบมีการเรียนรู้ </a:t>
            </a:r>
            <a:r>
              <a:rPr lang="en-US" sz="1600" dirty="0"/>
              <a:t>representation</a:t>
            </a:r>
            <a:r>
              <a:rPr lang="en-US" sz="2000" dirty="0"/>
              <a:t> </a:t>
            </a:r>
            <a:endParaRPr lang="th-TH" sz="2000" dirty="0"/>
          </a:p>
          <a:p>
            <a:r>
              <a:rPr lang="th-TH" sz="2000" dirty="0"/>
              <a:t>ที่เหมาะสมด้วย โดยการใส่ </a:t>
            </a:r>
            <a:r>
              <a:rPr lang="en-US" sz="1600" dirty="0"/>
              <a:t>weight</a:t>
            </a:r>
            <a:r>
              <a:rPr lang="en-US" sz="2000" dirty="0"/>
              <a:t> </a:t>
            </a:r>
            <a:r>
              <a:rPr lang="th-TH" sz="2000" dirty="0"/>
              <a:t>เข้าไป </a:t>
            </a:r>
            <a:endParaRPr lang="en-US" sz="2000" dirty="0"/>
          </a:p>
        </p:txBody>
      </p:sp>
      <p:pic>
        <p:nvPicPr>
          <p:cNvPr id="5" name="Picture 4">
            <a:extLst>
              <a:ext uri="{FF2B5EF4-FFF2-40B4-BE49-F238E27FC236}">
                <a16:creationId xmlns:a16="http://schemas.microsoft.com/office/drawing/2014/main" id="{B3873710-CF52-0F4D-AF39-C2BC311B3BD8}"/>
              </a:ext>
            </a:extLst>
          </p:cNvPr>
          <p:cNvPicPr>
            <a:picLocks noChangeAspect="1"/>
          </p:cNvPicPr>
          <p:nvPr/>
        </p:nvPicPr>
        <p:blipFill>
          <a:blip r:embed="rId3"/>
          <a:stretch>
            <a:fillRect/>
          </a:stretch>
        </p:blipFill>
        <p:spPr>
          <a:xfrm>
            <a:off x="4540248" y="2077923"/>
            <a:ext cx="3111500" cy="355600"/>
          </a:xfrm>
          <a:prstGeom prst="rect">
            <a:avLst/>
          </a:prstGeom>
        </p:spPr>
      </p:pic>
      <p:sp>
        <p:nvSpPr>
          <p:cNvPr id="6" name="TextBox 5">
            <a:extLst>
              <a:ext uri="{FF2B5EF4-FFF2-40B4-BE49-F238E27FC236}">
                <a16:creationId xmlns:a16="http://schemas.microsoft.com/office/drawing/2014/main" id="{8E66614A-BD95-A548-81B6-BB4E03AC3CA5}"/>
              </a:ext>
            </a:extLst>
          </p:cNvPr>
          <p:cNvSpPr txBox="1"/>
          <p:nvPr/>
        </p:nvSpPr>
        <p:spPr>
          <a:xfrm>
            <a:off x="579529" y="2767280"/>
            <a:ext cx="11032938" cy="1323439"/>
          </a:xfrm>
          <a:prstGeom prst="rect">
            <a:avLst/>
          </a:prstGeom>
          <a:noFill/>
        </p:spPr>
        <p:txBody>
          <a:bodyPr wrap="square" rtlCol="0">
            <a:spAutoFit/>
          </a:bodyPr>
          <a:lstStyle/>
          <a:p>
            <a:r>
              <a:rPr lang="th-TH" sz="2000" dirty="0"/>
              <a:t>แต่ถึงกระนั้นก็ยังมีข้อจำกัดอยู่ตรงที่ทุกหน่วยของข้อมูลมีปฏิสัมพันธ์กันได้เพียงแบบเดียว ซึ่งไม่เพียงพอสำหรับงานทั่วไปที่หน่วย</a:t>
            </a:r>
            <a:r>
              <a:rPr lang="th-TH" sz="2000" dirty="0" err="1"/>
              <a:t>ต่างๆ</a:t>
            </a:r>
            <a:r>
              <a:rPr lang="th-TH" sz="2000" dirty="0"/>
              <a:t> ของข้อมูลจะมีความสัมพันธ์กันได้หลายแบบ จึงควรจะมี </a:t>
            </a:r>
            <a:r>
              <a:rPr lang="en-US" sz="1600" i="1" dirty="0"/>
              <a:t>Q</a:t>
            </a:r>
            <a:r>
              <a:rPr lang="en-US" sz="1600" dirty="0"/>
              <a:t>,</a:t>
            </a:r>
            <a:r>
              <a:rPr lang="en-US" sz="1600" i="1" dirty="0"/>
              <a:t> K</a:t>
            </a:r>
            <a:r>
              <a:rPr lang="en-US" sz="1600" dirty="0"/>
              <a:t>,</a:t>
            </a:r>
            <a:r>
              <a:rPr lang="en-US" sz="1600" i="1" dirty="0"/>
              <a:t> V </a:t>
            </a:r>
            <a:r>
              <a:rPr lang="th-TH" sz="2000" dirty="0"/>
              <a:t>ไว้หลายๆ ชุด ซึ่งจะถูกคูณด้วยค่า </a:t>
            </a:r>
            <a:r>
              <a:rPr lang="en-US" sz="1600" dirty="0"/>
              <a:t>weight</a:t>
            </a:r>
            <a:r>
              <a:rPr lang="en-US" sz="2000" dirty="0"/>
              <a:t> </a:t>
            </a:r>
            <a:r>
              <a:rPr lang="th-TH" sz="2000" dirty="0"/>
              <a:t>ที่ต่างกันออกไป เพื่อให้สามารถเรียนรู้ความสัมพันธ์</a:t>
            </a:r>
            <a:r>
              <a:rPr lang="th-TH" sz="2000" dirty="0" err="1"/>
              <a:t>ต่างๆ</a:t>
            </a:r>
            <a:r>
              <a:rPr lang="th-TH" sz="2000" dirty="0"/>
              <a:t>ได้จากนั้นจึงทำ </a:t>
            </a:r>
            <a:r>
              <a:rPr lang="en-US" sz="1600" dirty="0"/>
              <a:t>Attention</a:t>
            </a:r>
            <a:r>
              <a:rPr lang="en-US" sz="2000" dirty="0"/>
              <a:t> </a:t>
            </a:r>
            <a:r>
              <a:rPr lang="th-TH" sz="2000" dirty="0"/>
              <a:t>ในแต่ละชุด ก่อนที่จะรวมทุกชุดเข้าด้วยกันเป็นข้อมูลเพื่อส่งไปประมวลผลต่อไป โดย </a:t>
            </a:r>
            <a:r>
              <a:rPr lang="en-US" sz="1600" dirty="0"/>
              <a:t>Attention</a:t>
            </a:r>
            <a:r>
              <a:rPr lang="en-US" sz="2000" dirty="0"/>
              <a:t> </a:t>
            </a:r>
            <a:r>
              <a:rPr lang="th-TH" sz="2000" dirty="0"/>
              <a:t>ชุดนึง จะเรียกว่าหัวหัวนึง และ </a:t>
            </a:r>
            <a:r>
              <a:rPr lang="en-US" sz="1600" dirty="0"/>
              <a:t>Multi-Head Attention</a:t>
            </a:r>
            <a:r>
              <a:rPr lang="en-US" sz="2000" dirty="0"/>
              <a:t> </a:t>
            </a:r>
            <a:r>
              <a:rPr lang="th-TH" sz="2000" dirty="0"/>
              <a:t>คือการนำทุกหัวมารวมกัน</a:t>
            </a:r>
            <a:endParaRPr lang="en-US" sz="2000" dirty="0"/>
          </a:p>
        </p:txBody>
      </p:sp>
      <p:pic>
        <p:nvPicPr>
          <p:cNvPr id="7" name="Picture 6">
            <a:extLst>
              <a:ext uri="{FF2B5EF4-FFF2-40B4-BE49-F238E27FC236}">
                <a16:creationId xmlns:a16="http://schemas.microsoft.com/office/drawing/2014/main" id="{2925DF64-E25D-9640-9EC5-28C49135BFF3}"/>
              </a:ext>
            </a:extLst>
          </p:cNvPr>
          <p:cNvPicPr>
            <a:picLocks noChangeAspect="1"/>
          </p:cNvPicPr>
          <p:nvPr/>
        </p:nvPicPr>
        <p:blipFill>
          <a:blip r:embed="rId4"/>
          <a:stretch>
            <a:fillRect/>
          </a:stretch>
        </p:blipFill>
        <p:spPr>
          <a:xfrm>
            <a:off x="1085848" y="4779324"/>
            <a:ext cx="6908800" cy="863600"/>
          </a:xfrm>
          <a:prstGeom prst="rect">
            <a:avLst/>
          </a:prstGeom>
        </p:spPr>
      </p:pic>
      <p:pic>
        <p:nvPicPr>
          <p:cNvPr id="8" name="Picture 7">
            <a:extLst>
              <a:ext uri="{FF2B5EF4-FFF2-40B4-BE49-F238E27FC236}">
                <a16:creationId xmlns:a16="http://schemas.microsoft.com/office/drawing/2014/main" id="{E78BC7FA-1E28-5043-9EB7-C57B7AD2FA8A}"/>
              </a:ext>
            </a:extLst>
          </p:cNvPr>
          <p:cNvPicPr>
            <a:picLocks noChangeAspect="1"/>
          </p:cNvPicPr>
          <p:nvPr/>
        </p:nvPicPr>
        <p:blipFill>
          <a:blip r:embed="rId5"/>
          <a:stretch>
            <a:fillRect/>
          </a:stretch>
        </p:blipFill>
        <p:spPr>
          <a:xfrm>
            <a:off x="8182853" y="3781418"/>
            <a:ext cx="2338813" cy="2859412"/>
          </a:xfrm>
          <a:prstGeom prst="rect">
            <a:avLst/>
          </a:prstGeom>
        </p:spPr>
      </p:pic>
    </p:spTree>
    <p:extLst>
      <p:ext uri="{BB962C8B-B14F-4D97-AF65-F5344CB8AC3E}">
        <p14:creationId xmlns:p14="http://schemas.microsoft.com/office/powerpoint/2010/main" val="2475633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96BFFE-8458-CE46-B434-35EF712718A9}"/>
              </a:ext>
            </a:extLst>
          </p:cNvPr>
          <p:cNvSpPr txBox="1"/>
          <p:nvPr/>
        </p:nvSpPr>
        <p:spPr>
          <a:xfrm>
            <a:off x="2657398" y="351927"/>
            <a:ext cx="6877204" cy="584775"/>
          </a:xfrm>
          <a:prstGeom prst="rect">
            <a:avLst/>
          </a:prstGeom>
          <a:noFill/>
        </p:spPr>
        <p:txBody>
          <a:bodyPr wrap="none" rtlCol="0">
            <a:spAutoFit/>
          </a:bodyPr>
          <a:lstStyle/>
          <a:p>
            <a:r>
              <a:rPr lang="en-US" sz="3200" b="1" dirty="0"/>
              <a:t>Embedding &amp; Positional Encoding</a:t>
            </a:r>
            <a:endParaRPr lang="en-US" sz="3200" dirty="0"/>
          </a:p>
        </p:txBody>
      </p:sp>
      <p:sp>
        <p:nvSpPr>
          <p:cNvPr id="4" name="TextBox 3">
            <a:extLst>
              <a:ext uri="{FF2B5EF4-FFF2-40B4-BE49-F238E27FC236}">
                <a16:creationId xmlns:a16="http://schemas.microsoft.com/office/drawing/2014/main" id="{C17F2999-E53B-5A4A-8731-F87106CADE5E}"/>
              </a:ext>
            </a:extLst>
          </p:cNvPr>
          <p:cNvSpPr txBox="1"/>
          <p:nvPr/>
        </p:nvSpPr>
        <p:spPr>
          <a:xfrm>
            <a:off x="1021534" y="1103971"/>
            <a:ext cx="10148932" cy="707886"/>
          </a:xfrm>
          <a:prstGeom prst="rect">
            <a:avLst/>
          </a:prstGeom>
          <a:noFill/>
        </p:spPr>
        <p:txBody>
          <a:bodyPr wrap="none" rtlCol="0">
            <a:spAutoFit/>
          </a:bodyPr>
          <a:lstStyle/>
          <a:p>
            <a:r>
              <a:rPr lang="th-TH" sz="2000" dirty="0"/>
              <a:t>เนื่องจากใน</a:t>
            </a:r>
            <a:r>
              <a:rPr lang="th-TH" sz="2000" dirty="0" err="1"/>
              <a:t>ที่นี้</a:t>
            </a:r>
            <a:r>
              <a:rPr lang="th-TH" sz="2000" dirty="0"/>
              <a:t>เป็นการทำ </a:t>
            </a:r>
            <a:r>
              <a:rPr lang="en-US" sz="1600" dirty="0"/>
              <a:t>Attention</a:t>
            </a:r>
            <a:r>
              <a:rPr lang="en-US" sz="2000" dirty="0"/>
              <a:t> </a:t>
            </a:r>
            <a:r>
              <a:rPr lang="th-TH" sz="2000" dirty="0"/>
              <a:t>เพียงอย่างเดียว โดยไม่ได้ใช้ </a:t>
            </a:r>
            <a:r>
              <a:rPr lang="en-US" sz="1600" dirty="0"/>
              <a:t>RNN</a:t>
            </a:r>
            <a:r>
              <a:rPr lang="en-US" sz="2000" dirty="0"/>
              <a:t> </a:t>
            </a:r>
            <a:r>
              <a:rPr lang="th-TH" sz="2000" dirty="0"/>
              <a:t>หรือ </a:t>
            </a:r>
            <a:r>
              <a:rPr lang="en-US" sz="1600" dirty="0"/>
              <a:t>CNN</a:t>
            </a:r>
            <a:r>
              <a:rPr lang="en-US" sz="2000" dirty="0"/>
              <a:t> </a:t>
            </a:r>
            <a:r>
              <a:rPr lang="th-TH" sz="2000" dirty="0"/>
              <a:t>แล้ว ทำให้ข้อมูลเกี่ยวกับตำแหน่งสูญหายไป จึงมีการใส่ </a:t>
            </a:r>
          </a:p>
          <a:p>
            <a:r>
              <a:rPr lang="en-US" sz="1600" dirty="0"/>
              <a:t>Positional Encoding </a:t>
            </a:r>
            <a:r>
              <a:rPr lang="th-TH" sz="2000" dirty="0"/>
              <a:t>เข้ามาด้วย โดยใช้ </a:t>
            </a:r>
            <a:r>
              <a:rPr lang="en-US" sz="1600" dirty="0"/>
              <a:t>periodic function </a:t>
            </a:r>
            <a:r>
              <a:rPr lang="th-TH" sz="2000" dirty="0"/>
              <a:t>ซึ่งก็คือ </a:t>
            </a:r>
            <a:r>
              <a:rPr lang="en-US" sz="1600" i="1" dirty="0"/>
              <a:t>sin</a:t>
            </a:r>
            <a:r>
              <a:rPr lang="en-US" sz="2000" dirty="0"/>
              <a:t> </a:t>
            </a:r>
            <a:r>
              <a:rPr lang="th-TH" sz="2000" dirty="0"/>
              <a:t>และ </a:t>
            </a:r>
            <a:r>
              <a:rPr lang="en-US" sz="1600" i="1" dirty="0"/>
              <a:t>cos</a:t>
            </a:r>
            <a:r>
              <a:rPr lang="en-US" sz="2000" dirty="0"/>
              <a:t> </a:t>
            </a:r>
            <a:r>
              <a:rPr lang="th-TH" sz="2000" dirty="0"/>
              <a:t>ที่ความถี่</a:t>
            </a:r>
            <a:r>
              <a:rPr lang="th-TH" sz="2000" dirty="0" err="1"/>
              <a:t>ต่างๆ</a:t>
            </a:r>
            <a:r>
              <a:rPr lang="th-TH" sz="2000" dirty="0"/>
              <a:t> กัน มาหาค่าในแต่ละตำแหน่งดังนี้ครับ</a:t>
            </a:r>
            <a:endParaRPr lang="en-US" sz="2000" dirty="0"/>
          </a:p>
        </p:txBody>
      </p:sp>
      <p:pic>
        <p:nvPicPr>
          <p:cNvPr id="5" name="Picture 4">
            <a:extLst>
              <a:ext uri="{FF2B5EF4-FFF2-40B4-BE49-F238E27FC236}">
                <a16:creationId xmlns:a16="http://schemas.microsoft.com/office/drawing/2014/main" id="{CBE21475-31AE-0640-8AC2-3D5DD156DCEF}"/>
              </a:ext>
            </a:extLst>
          </p:cNvPr>
          <p:cNvPicPr>
            <a:picLocks noChangeAspect="1"/>
          </p:cNvPicPr>
          <p:nvPr/>
        </p:nvPicPr>
        <p:blipFill>
          <a:blip r:embed="rId2"/>
          <a:stretch>
            <a:fillRect/>
          </a:stretch>
        </p:blipFill>
        <p:spPr>
          <a:xfrm>
            <a:off x="1351191" y="3073033"/>
            <a:ext cx="4543812" cy="711934"/>
          </a:xfrm>
          <a:prstGeom prst="rect">
            <a:avLst/>
          </a:prstGeom>
        </p:spPr>
      </p:pic>
      <p:sp>
        <p:nvSpPr>
          <p:cNvPr id="6" name="TextBox 5">
            <a:extLst>
              <a:ext uri="{FF2B5EF4-FFF2-40B4-BE49-F238E27FC236}">
                <a16:creationId xmlns:a16="http://schemas.microsoft.com/office/drawing/2014/main" id="{2B077057-1424-2C4D-B883-E24EBD111068}"/>
              </a:ext>
            </a:extLst>
          </p:cNvPr>
          <p:cNvSpPr txBox="1"/>
          <p:nvPr/>
        </p:nvSpPr>
        <p:spPr>
          <a:xfrm>
            <a:off x="1005504" y="1733842"/>
            <a:ext cx="10164962" cy="400110"/>
          </a:xfrm>
          <a:prstGeom prst="rect">
            <a:avLst/>
          </a:prstGeom>
          <a:noFill/>
        </p:spPr>
        <p:txBody>
          <a:bodyPr wrap="none" rtlCol="0">
            <a:spAutoFit/>
          </a:bodyPr>
          <a:lstStyle/>
          <a:p>
            <a:r>
              <a:rPr lang="th-TH" sz="2000" dirty="0"/>
              <a:t>โดยที่ </a:t>
            </a:r>
            <a:r>
              <a:rPr lang="en-US" sz="1600" i="1" dirty="0"/>
              <a:t>pos</a:t>
            </a:r>
            <a:r>
              <a:rPr lang="en-US" sz="2000" i="1" dirty="0"/>
              <a:t> </a:t>
            </a:r>
            <a:r>
              <a:rPr lang="th-TH" sz="2000" dirty="0"/>
              <a:t>ก็คือตำแหน่ง และ 2</a:t>
            </a:r>
            <a:r>
              <a:rPr lang="en-US" sz="1600" i="1" dirty="0" err="1"/>
              <a:t>i</a:t>
            </a:r>
            <a:r>
              <a:rPr lang="en-US" sz="2000" i="1" dirty="0"/>
              <a:t> </a:t>
            </a:r>
            <a:r>
              <a:rPr lang="th-TH" sz="2000" dirty="0"/>
              <a:t>กับ 2</a:t>
            </a:r>
            <a:r>
              <a:rPr lang="en-US" sz="1600" i="1" dirty="0"/>
              <a:t>i</a:t>
            </a:r>
            <a:r>
              <a:rPr lang="en-US" sz="1600" dirty="0"/>
              <a:t>+1</a:t>
            </a:r>
            <a:r>
              <a:rPr lang="en-US" sz="2000" i="1" dirty="0"/>
              <a:t> </a:t>
            </a:r>
            <a:r>
              <a:rPr lang="th-TH" sz="2000" dirty="0"/>
              <a:t>คือแต่ละ </a:t>
            </a:r>
            <a:r>
              <a:rPr lang="en-US" sz="1600" dirty="0"/>
              <a:t>dimension</a:t>
            </a:r>
            <a:r>
              <a:rPr lang="en-US" sz="2000" dirty="0"/>
              <a:t> </a:t>
            </a:r>
            <a:r>
              <a:rPr lang="th-TH" sz="2000" dirty="0"/>
              <a:t>ของ </a:t>
            </a:r>
            <a:r>
              <a:rPr lang="en-US" sz="1600" dirty="0"/>
              <a:t>position vector</a:t>
            </a:r>
            <a:r>
              <a:rPr lang="en-US" sz="2000" dirty="0"/>
              <a:t> </a:t>
            </a:r>
            <a:r>
              <a:rPr lang="th-TH" sz="2000" dirty="0"/>
              <a:t>หรืออาจแสดงเป็นรูปคร่าวๆ เพื่อให้เข้าใจได้ง่ายขึ้น</a:t>
            </a:r>
            <a:endParaRPr lang="en-US" sz="2000" dirty="0"/>
          </a:p>
        </p:txBody>
      </p:sp>
      <p:pic>
        <p:nvPicPr>
          <p:cNvPr id="7" name="Picture 6">
            <a:extLst>
              <a:ext uri="{FF2B5EF4-FFF2-40B4-BE49-F238E27FC236}">
                <a16:creationId xmlns:a16="http://schemas.microsoft.com/office/drawing/2014/main" id="{7AA17985-2D74-F149-ABAF-4D91EB894BAB}"/>
              </a:ext>
            </a:extLst>
          </p:cNvPr>
          <p:cNvPicPr>
            <a:picLocks noChangeAspect="1"/>
          </p:cNvPicPr>
          <p:nvPr/>
        </p:nvPicPr>
        <p:blipFill>
          <a:blip r:embed="rId3"/>
          <a:stretch>
            <a:fillRect/>
          </a:stretch>
        </p:blipFill>
        <p:spPr>
          <a:xfrm>
            <a:off x="6642686" y="2133952"/>
            <a:ext cx="3493773" cy="2822556"/>
          </a:xfrm>
          <a:prstGeom prst="rect">
            <a:avLst/>
          </a:prstGeom>
        </p:spPr>
      </p:pic>
      <p:sp>
        <p:nvSpPr>
          <p:cNvPr id="8" name="TextBox 7">
            <a:extLst>
              <a:ext uri="{FF2B5EF4-FFF2-40B4-BE49-F238E27FC236}">
                <a16:creationId xmlns:a16="http://schemas.microsoft.com/office/drawing/2014/main" id="{433F6ABE-D962-9148-85E4-EF2EDC19E8FC}"/>
              </a:ext>
            </a:extLst>
          </p:cNvPr>
          <p:cNvSpPr txBox="1"/>
          <p:nvPr/>
        </p:nvSpPr>
        <p:spPr>
          <a:xfrm>
            <a:off x="375523" y="5159616"/>
            <a:ext cx="11440953" cy="707886"/>
          </a:xfrm>
          <a:prstGeom prst="rect">
            <a:avLst/>
          </a:prstGeom>
          <a:noFill/>
        </p:spPr>
        <p:txBody>
          <a:bodyPr wrap="none" rtlCol="0">
            <a:spAutoFit/>
          </a:bodyPr>
          <a:lstStyle/>
          <a:p>
            <a:r>
              <a:rPr lang="en-US" sz="2000" dirty="0"/>
              <a:t> </a:t>
            </a:r>
            <a:r>
              <a:rPr lang="th-TH" sz="2000" dirty="0"/>
              <a:t>ใน</a:t>
            </a:r>
            <a:r>
              <a:rPr lang="th-TH" sz="2000" dirty="0" err="1"/>
              <a:t>ที่นี้</a:t>
            </a:r>
            <a:r>
              <a:rPr lang="th-TH" sz="2000" dirty="0"/>
              <a:t> </a:t>
            </a:r>
            <a:r>
              <a:rPr lang="en-US" sz="1600" dirty="0"/>
              <a:t>position vector </a:t>
            </a:r>
            <a:r>
              <a:rPr lang="th-TH" sz="2000" dirty="0"/>
              <a:t>ของตำแหน่ง </a:t>
            </a:r>
            <a:r>
              <a:rPr lang="en-US" sz="1600" i="1" dirty="0"/>
              <a:t>p</a:t>
            </a:r>
            <a:r>
              <a:rPr lang="en-US" sz="2000" i="1" dirty="0"/>
              <a:t> </a:t>
            </a:r>
            <a:r>
              <a:rPr lang="th-TH" sz="2000" dirty="0"/>
              <a:t>ตัวที่</a:t>
            </a:r>
            <a:r>
              <a:rPr lang="th-TH" sz="2000" i="1" dirty="0"/>
              <a:t> </a:t>
            </a:r>
            <a:r>
              <a:rPr lang="en-US" sz="1600" i="1" dirty="0"/>
              <a:t>j</a:t>
            </a:r>
            <a:r>
              <a:rPr lang="en-US" sz="2000" i="1" dirty="0"/>
              <a:t> </a:t>
            </a:r>
            <a:r>
              <a:rPr lang="th-TH" sz="2000" dirty="0"/>
              <a:t>จะได้จากค่าของ </a:t>
            </a:r>
            <a:r>
              <a:rPr lang="en-US" sz="1600" dirty="0"/>
              <a:t>periodic function</a:t>
            </a:r>
            <a:r>
              <a:rPr lang="en-US" sz="2000" dirty="0"/>
              <a:t> </a:t>
            </a:r>
            <a:r>
              <a:rPr lang="th-TH" sz="2000" dirty="0"/>
              <a:t>ตัวที่ </a:t>
            </a:r>
            <a:r>
              <a:rPr lang="en-US" sz="1600" i="1" dirty="0"/>
              <a:t>j</a:t>
            </a:r>
            <a:r>
              <a:rPr lang="en-US" sz="2000" dirty="0"/>
              <a:t> </a:t>
            </a:r>
            <a:r>
              <a:rPr lang="th-TH" sz="2000" dirty="0"/>
              <a:t>ในตำแหน่ง </a:t>
            </a:r>
            <a:r>
              <a:rPr lang="en-US" sz="1600" i="1" dirty="0"/>
              <a:t>p</a:t>
            </a:r>
            <a:r>
              <a:rPr lang="en-US" sz="2000" i="1" dirty="0"/>
              <a:t> </a:t>
            </a:r>
            <a:r>
              <a:rPr lang="th-TH" sz="2000" dirty="0"/>
              <a:t>โดยช่วงความถี่สูงจะแยกแยะตำแหน่งที่อยู่ใกล้กัน</a:t>
            </a:r>
          </a:p>
          <a:p>
            <a:r>
              <a:rPr lang="th-TH" sz="2000" dirty="0"/>
              <a:t> และช่วงความถี่ต่ำจะแยกแยะตำแหน่งที่อยู่ไกล ซึ่ง</a:t>
            </a:r>
            <a:r>
              <a:rPr lang="th-TH" sz="2000" dirty="0" err="1"/>
              <a:t>การทำ</a:t>
            </a:r>
            <a:r>
              <a:rPr lang="th-TH" sz="2000" dirty="0"/>
              <a:t> </a:t>
            </a:r>
            <a:r>
              <a:rPr lang="en-US" sz="1600" dirty="0"/>
              <a:t>Positional Encoding </a:t>
            </a:r>
            <a:r>
              <a:rPr lang="th-TH" sz="2000" dirty="0"/>
              <a:t>แบบนี้ เป็นการใช้ข้อมูลเชิงความถี่มาประกอบกัน</a:t>
            </a:r>
            <a:endParaRPr lang="en-US" sz="2000" dirty="0"/>
          </a:p>
        </p:txBody>
      </p:sp>
    </p:spTree>
    <p:extLst>
      <p:ext uri="{BB962C8B-B14F-4D97-AF65-F5344CB8AC3E}">
        <p14:creationId xmlns:p14="http://schemas.microsoft.com/office/powerpoint/2010/main" val="740374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9AE1EF-D5FC-5F4A-B120-BCE571CBA098}"/>
              </a:ext>
            </a:extLst>
          </p:cNvPr>
          <p:cNvSpPr txBox="1"/>
          <p:nvPr/>
        </p:nvSpPr>
        <p:spPr>
          <a:xfrm>
            <a:off x="4158706" y="211873"/>
            <a:ext cx="3874587" cy="584775"/>
          </a:xfrm>
          <a:prstGeom prst="rect">
            <a:avLst/>
          </a:prstGeom>
          <a:noFill/>
        </p:spPr>
        <p:txBody>
          <a:bodyPr wrap="none" rtlCol="0">
            <a:spAutoFit/>
          </a:bodyPr>
          <a:lstStyle/>
          <a:p>
            <a:r>
              <a:rPr lang="en-US" sz="3200" b="1" dirty="0"/>
              <a:t>Transformer Model</a:t>
            </a:r>
          </a:p>
        </p:txBody>
      </p:sp>
      <p:pic>
        <p:nvPicPr>
          <p:cNvPr id="3" name="Picture 2">
            <a:extLst>
              <a:ext uri="{FF2B5EF4-FFF2-40B4-BE49-F238E27FC236}">
                <a16:creationId xmlns:a16="http://schemas.microsoft.com/office/drawing/2014/main" id="{91AD10F3-2D50-B849-978E-766B9B883C90}"/>
              </a:ext>
            </a:extLst>
          </p:cNvPr>
          <p:cNvPicPr>
            <a:picLocks noChangeAspect="1"/>
          </p:cNvPicPr>
          <p:nvPr/>
        </p:nvPicPr>
        <p:blipFill rotWithShape="1">
          <a:blip r:embed="rId2"/>
          <a:srcRect t="31022" r="48146"/>
          <a:stretch/>
        </p:blipFill>
        <p:spPr>
          <a:xfrm>
            <a:off x="3293431" y="2515809"/>
            <a:ext cx="1717987" cy="3271973"/>
          </a:xfrm>
          <a:prstGeom prst="rect">
            <a:avLst/>
          </a:prstGeom>
          <a:ln>
            <a:noFill/>
          </a:ln>
        </p:spPr>
      </p:pic>
      <p:sp>
        <p:nvSpPr>
          <p:cNvPr id="5" name="Rectangle 4">
            <a:extLst>
              <a:ext uri="{FF2B5EF4-FFF2-40B4-BE49-F238E27FC236}">
                <a16:creationId xmlns:a16="http://schemas.microsoft.com/office/drawing/2014/main" id="{45C81206-F52B-BD40-B069-69BC1D50484E}"/>
              </a:ext>
            </a:extLst>
          </p:cNvPr>
          <p:cNvSpPr/>
          <p:nvPr/>
        </p:nvSpPr>
        <p:spPr>
          <a:xfrm>
            <a:off x="1614725" y="1066944"/>
            <a:ext cx="8962548" cy="1015663"/>
          </a:xfrm>
          <a:prstGeom prst="rect">
            <a:avLst/>
          </a:prstGeom>
        </p:spPr>
        <p:txBody>
          <a:bodyPr wrap="square">
            <a:spAutoFit/>
          </a:bodyPr>
          <a:lstStyle/>
          <a:p>
            <a:r>
              <a:rPr lang="en-US" sz="1600" dirty="0"/>
              <a:t>Transformer Model </a:t>
            </a:r>
            <a:r>
              <a:rPr lang="th-TH" sz="2000" dirty="0"/>
              <a:t>นี้ จะยังคงแบ่งเป็นสองฝั่งอยู่ โดยฝั่งซ้ายจะเป็น </a:t>
            </a:r>
            <a:r>
              <a:rPr lang="en-US" sz="1600" dirty="0"/>
              <a:t>encoder</a:t>
            </a:r>
            <a:r>
              <a:rPr lang="en-US" sz="2000" dirty="0"/>
              <a:t> </a:t>
            </a:r>
            <a:r>
              <a:rPr lang="th-TH" sz="2000" dirty="0"/>
              <a:t>ที่รับ </a:t>
            </a:r>
            <a:r>
              <a:rPr lang="en-US" sz="1600" dirty="0"/>
              <a:t>input sequence </a:t>
            </a:r>
            <a:r>
              <a:rPr lang="th-TH" sz="2000" dirty="0"/>
              <a:t>เข้ามา ส่วนฝั่งขวาคือ </a:t>
            </a:r>
            <a:r>
              <a:rPr lang="en-US" sz="1600" dirty="0"/>
              <a:t>decoder</a:t>
            </a:r>
            <a:r>
              <a:rPr lang="en-US" sz="2000" dirty="0"/>
              <a:t> </a:t>
            </a:r>
            <a:r>
              <a:rPr lang="th-TH" sz="2000" dirty="0"/>
              <a:t>ที่รับ </a:t>
            </a:r>
            <a:r>
              <a:rPr lang="en-US" sz="1600" dirty="0"/>
              <a:t>output</a:t>
            </a:r>
            <a:r>
              <a:rPr lang="en-US" sz="2000" dirty="0"/>
              <a:t> </a:t>
            </a:r>
            <a:r>
              <a:rPr lang="en-US" sz="1600" dirty="0"/>
              <a:t>sequence</a:t>
            </a:r>
            <a:r>
              <a:rPr lang="en-US" sz="2000" dirty="0"/>
              <a:t> </a:t>
            </a:r>
            <a:r>
              <a:rPr lang="th-TH" sz="2000" dirty="0"/>
              <a:t>โดยในขั้นตอนการ</a:t>
            </a:r>
            <a:r>
              <a:rPr lang="th-TH" sz="2000" dirty="0" err="1"/>
              <a:t>เทรน</a:t>
            </a:r>
            <a:r>
              <a:rPr lang="th-TH" sz="2000" dirty="0"/>
              <a:t>นี้ </a:t>
            </a:r>
            <a:r>
              <a:rPr lang="en-US" sz="1600" dirty="0"/>
              <a:t>output sequence </a:t>
            </a:r>
            <a:r>
              <a:rPr lang="th-TH" sz="2000" dirty="0"/>
              <a:t>จะถูกเลื่อนไปทางขวาหนึ่งตำแหน่ง ซึ่งเป็นการ</a:t>
            </a:r>
            <a:r>
              <a:rPr lang="th-TH" sz="2000" dirty="0" err="1"/>
              <a:t>เทรน</a:t>
            </a:r>
            <a:r>
              <a:rPr lang="th-TH" sz="2000" dirty="0"/>
              <a:t>แบบ </a:t>
            </a:r>
            <a:r>
              <a:rPr lang="en-US" sz="1600" dirty="0"/>
              <a:t>teacher forcing</a:t>
            </a:r>
            <a:endParaRPr lang="en-US" sz="2000" dirty="0"/>
          </a:p>
        </p:txBody>
      </p:sp>
      <p:pic>
        <p:nvPicPr>
          <p:cNvPr id="6" name="Picture 5">
            <a:extLst>
              <a:ext uri="{FF2B5EF4-FFF2-40B4-BE49-F238E27FC236}">
                <a16:creationId xmlns:a16="http://schemas.microsoft.com/office/drawing/2014/main" id="{B2D0A5FD-C7E8-5743-A0FA-A0B99D0C15B8}"/>
              </a:ext>
            </a:extLst>
          </p:cNvPr>
          <p:cNvPicPr>
            <a:picLocks noChangeAspect="1"/>
          </p:cNvPicPr>
          <p:nvPr/>
        </p:nvPicPr>
        <p:blipFill rotWithShape="1">
          <a:blip r:embed="rId2"/>
          <a:srcRect l="51421"/>
          <a:stretch/>
        </p:blipFill>
        <p:spPr>
          <a:xfrm>
            <a:off x="6754357" y="2082607"/>
            <a:ext cx="1944015" cy="3937328"/>
          </a:xfrm>
          <a:prstGeom prst="rect">
            <a:avLst/>
          </a:prstGeom>
        </p:spPr>
      </p:pic>
      <p:sp>
        <p:nvSpPr>
          <p:cNvPr id="7" name="TextBox 6">
            <a:extLst>
              <a:ext uri="{FF2B5EF4-FFF2-40B4-BE49-F238E27FC236}">
                <a16:creationId xmlns:a16="http://schemas.microsoft.com/office/drawing/2014/main" id="{48B6FF04-0321-B141-82E5-4DE02B846A01}"/>
              </a:ext>
            </a:extLst>
          </p:cNvPr>
          <p:cNvSpPr txBox="1"/>
          <p:nvPr/>
        </p:nvSpPr>
        <p:spPr>
          <a:xfrm>
            <a:off x="3857229" y="5603116"/>
            <a:ext cx="1018227" cy="369332"/>
          </a:xfrm>
          <a:prstGeom prst="rect">
            <a:avLst/>
          </a:prstGeom>
          <a:noFill/>
        </p:spPr>
        <p:txBody>
          <a:bodyPr wrap="none" rtlCol="0">
            <a:spAutoFit/>
          </a:bodyPr>
          <a:lstStyle/>
          <a:p>
            <a:r>
              <a:rPr lang="en-US" dirty="0"/>
              <a:t>encoder</a:t>
            </a:r>
          </a:p>
        </p:txBody>
      </p:sp>
      <p:sp>
        <p:nvSpPr>
          <p:cNvPr id="8" name="TextBox 7">
            <a:extLst>
              <a:ext uri="{FF2B5EF4-FFF2-40B4-BE49-F238E27FC236}">
                <a16:creationId xmlns:a16="http://schemas.microsoft.com/office/drawing/2014/main" id="{0AA24C8E-E03E-1640-BF4B-FACB2A48E26D}"/>
              </a:ext>
            </a:extLst>
          </p:cNvPr>
          <p:cNvSpPr txBox="1"/>
          <p:nvPr/>
        </p:nvSpPr>
        <p:spPr>
          <a:xfrm>
            <a:off x="6935898" y="6019935"/>
            <a:ext cx="1018227" cy="369332"/>
          </a:xfrm>
          <a:prstGeom prst="rect">
            <a:avLst/>
          </a:prstGeom>
          <a:noFill/>
        </p:spPr>
        <p:txBody>
          <a:bodyPr wrap="none" rtlCol="0">
            <a:spAutoFit/>
          </a:bodyPr>
          <a:lstStyle/>
          <a:p>
            <a:r>
              <a:rPr lang="en-US" dirty="0"/>
              <a:t>decoder</a:t>
            </a:r>
          </a:p>
        </p:txBody>
      </p:sp>
    </p:spTree>
    <p:extLst>
      <p:ext uri="{BB962C8B-B14F-4D97-AF65-F5344CB8AC3E}">
        <p14:creationId xmlns:p14="http://schemas.microsoft.com/office/powerpoint/2010/main" val="2735742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extBox 175">
            <a:extLst>
              <a:ext uri="{FF2B5EF4-FFF2-40B4-BE49-F238E27FC236}">
                <a16:creationId xmlns:a16="http://schemas.microsoft.com/office/drawing/2014/main" id="{13EC7D68-E6D5-3C43-A4DC-C22AFEAD7538}"/>
              </a:ext>
            </a:extLst>
          </p:cNvPr>
          <p:cNvSpPr txBox="1"/>
          <p:nvPr/>
        </p:nvSpPr>
        <p:spPr>
          <a:xfrm>
            <a:off x="2614943" y="573453"/>
            <a:ext cx="6962113" cy="584775"/>
          </a:xfrm>
          <a:prstGeom prst="rect">
            <a:avLst/>
          </a:prstGeom>
          <a:noFill/>
        </p:spPr>
        <p:txBody>
          <a:bodyPr wrap="square" rtlCol="0" anchor="ctr">
            <a:spAutoFit/>
          </a:bodyPr>
          <a:lstStyle/>
          <a:p>
            <a:r>
              <a:rPr lang="en-US" altLang="ko-KR" sz="3200" b="1" dirty="0">
                <a:cs typeface="Arial" pitchFamily="34" charset="0"/>
              </a:rPr>
              <a:t>Extract Information From Contract </a:t>
            </a:r>
            <a:endParaRPr lang="ko-KR" altLang="en-US" sz="3200" b="1" dirty="0">
              <a:cs typeface="Arial" pitchFamily="34" charset="0"/>
            </a:endParaRPr>
          </a:p>
        </p:txBody>
      </p:sp>
      <p:sp>
        <p:nvSpPr>
          <p:cNvPr id="12" name="Rectangle 11">
            <a:extLst>
              <a:ext uri="{FF2B5EF4-FFF2-40B4-BE49-F238E27FC236}">
                <a16:creationId xmlns:a16="http://schemas.microsoft.com/office/drawing/2014/main" id="{B6A981C8-C36D-3840-87A4-0B6861EFD09C}"/>
              </a:ext>
            </a:extLst>
          </p:cNvPr>
          <p:cNvSpPr/>
          <p:nvPr/>
        </p:nvSpPr>
        <p:spPr>
          <a:xfrm>
            <a:off x="968829" y="2060963"/>
            <a:ext cx="5932714" cy="27976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t>
            </a:r>
            <a:r>
              <a:rPr lang="en-US" dirty="0" err="1">
                <a:solidFill>
                  <a:schemeClr val="tx1"/>
                </a:solidFill>
              </a:rPr>
              <a:t>ufeff</a:t>
            </a:r>
            <a:r>
              <a:rPr lang="en-US" dirty="0">
                <a:solidFill>
                  <a:schemeClr val="tx1"/>
                </a:solidFill>
              </a:rPr>
              <a:t>________________ .. . II . </a:t>
            </a:r>
            <a:r>
              <a:rPr lang="th-TH" dirty="0">
                <a:solidFill>
                  <a:schemeClr val="tx1"/>
                </a:solidFill>
              </a:rPr>
              <a:t>สัญญาเลขที่ </a:t>
            </a:r>
            <a:r>
              <a:rPr lang="en-US" dirty="0">
                <a:solidFill>
                  <a:schemeClr val="tx1"/>
                </a:solidFill>
              </a:rPr>
              <a:t>TMV/CM212015-1575/BBB/</a:t>
            </a:r>
            <a:r>
              <a:rPr lang="en-US" dirty="0" err="1">
                <a:solidFill>
                  <a:schemeClr val="tx1"/>
                </a:solidFill>
              </a:rPr>
              <a:t>ys</a:t>
            </a:r>
            <a:r>
              <a:rPr lang="en-US" dirty="0">
                <a:solidFill>
                  <a:schemeClr val="tx1"/>
                </a:solidFill>
              </a:rPr>
              <a:t> Project : FTTX Fund Code : ...... Fund Center : </a:t>
            </a:r>
            <a:r>
              <a:rPr lang="th-TH" dirty="0">
                <a:solidFill>
                  <a:schemeClr val="tx1"/>
                </a:solidFill>
              </a:rPr>
              <a:t>สัญญาว่าจ้างสร้าง และ/หรือ ปรับปรงข่ายสายสัญญาณโทรคมนาคม สัญญาฉบับนี้</a:t>
            </a:r>
            <a:r>
              <a:rPr lang="th-TH" dirty="0" err="1">
                <a:solidFill>
                  <a:schemeClr val="tx1"/>
                </a:solidFill>
              </a:rPr>
              <a:t>ทํา</a:t>
            </a:r>
            <a:r>
              <a:rPr lang="th-TH" dirty="0">
                <a:solidFill>
                  <a:schemeClr val="tx1"/>
                </a:solidFill>
              </a:rPr>
              <a:t>ขึ้นเมื่อวันที่ 0 1 .ค. 2558 ณบริษัท </a:t>
            </a:r>
            <a:r>
              <a:rPr lang="th-TH" dirty="0" err="1">
                <a:solidFill>
                  <a:schemeClr val="tx1"/>
                </a:solidFill>
              </a:rPr>
              <a:t>ท</a:t>
            </a:r>
            <a:r>
              <a:rPr lang="th-TH" dirty="0">
                <a:solidFill>
                  <a:schemeClr val="tx1"/>
                </a:solidFill>
              </a:rPr>
              <a:t>รู </a:t>
            </a:r>
            <a:r>
              <a:rPr lang="th-TH" dirty="0" err="1">
                <a:solidFill>
                  <a:schemeClr val="tx1"/>
                </a:solidFill>
              </a:rPr>
              <a:t>มูฟ</a:t>
            </a:r>
            <a:r>
              <a:rPr lang="th-TH" dirty="0">
                <a:solidFill>
                  <a:schemeClr val="tx1"/>
                </a:solidFill>
              </a:rPr>
              <a:t> </a:t>
            </a:r>
            <a:r>
              <a:rPr lang="th-TH" dirty="0" err="1">
                <a:solidFill>
                  <a:schemeClr val="tx1"/>
                </a:solidFill>
              </a:rPr>
              <a:t>จํา</a:t>
            </a:r>
            <a:r>
              <a:rPr lang="th-TH" dirty="0">
                <a:solidFill>
                  <a:schemeClr val="tx1"/>
                </a:solidFill>
              </a:rPr>
              <a:t>กัดระหว่าง (1) บริษัท </a:t>
            </a:r>
            <a:r>
              <a:rPr lang="th-TH" dirty="0" err="1">
                <a:solidFill>
                  <a:schemeClr val="tx1"/>
                </a:solidFill>
              </a:rPr>
              <a:t>ท</a:t>
            </a:r>
            <a:r>
              <a:rPr lang="th-TH" dirty="0">
                <a:solidFill>
                  <a:schemeClr val="tx1"/>
                </a:solidFill>
              </a:rPr>
              <a:t>รู </a:t>
            </a:r>
            <a:r>
              <a:rPr lang="th-TH" dirty="0" err="1">
                <a:solidFill>
                  <a:schemeClr val="tx1"/>
                </a:solidFill>
              </a:rPr>
              <a:t>มูฟ</a:t>
            </a:r>
            <a:r>
              <a:rPr lang="th-TH" dirty="0">
                <a:solidFill>
                  <a:schemeClr val="tx1"/>
                </a:solidFill>
              </a:rPr>
              <a:t> </a:t>
            </a:r>
            <a:r>
              <a:rPr lang="th-TH" dirty="0" err="1">
                <a:solidFill>
                  <a:schemeClr val="tx1"/>
                </a:solidFill>
              </a:rPr>
              <a:t>จํา</a:t>
            </a:r>
            <a:r>
              <a:rPr lang="th-TH" dirty="0">
                <a:solidFill>
                  <a:schemeClr val="tx1"/>
                </a:solidFill>
              </a:rPr>
              <a:t>กัด โดย นายศุภชัย เจียรวนนท์ และศาสตราจารย์พิเศษ </a:t>
            </a:r>
            <a:r>
              <a:rPr lang="th-TH" dirty="0" err="1">
                <a:solidFill>
                  <a:schemeClr val="tx1"/>
                </a:solidFill>
              </a:rPr>
              <a:t>อ</a:t>
            </a:r>
            <a:r>
              <a:rPr lang="th-TH" dirty="0">
                <a:solidFill>
                  <a:schemeClr val="tx1"/>
                </a:solidFill>
              </a:rPr>
              <a:t>สึก อัศว</a:t>
            </a:r>
            <a:r>
              <a:rPr lang="th-TH" dirty="0" err="1">
                <a:solidFill>
                  <a:schemeClr val="tx1"/>
                </a:solidFill>
              </a:rPr>
              <a:t>า</a:t>
            </a:r>
            <a:r>
              <a:rPr lang="th-TH" dirty="0">
                <a:solidFill>
                  <a:schemeClr val="tx1"/>
                </a:solidFill>
              </a:rPr>
              <a:t>นันท์ กรรมการผู้มี</a:t>
            </a:r>
            <a:r>
              <a:rPr lang="th-TH" dirty="0" err="1">
                <a:solidFill>
                  <a:schemeClr val="tx1"/>
                </a:solidFill>
              </a:rPr>
              <a:t>อํา</a:t>
            </a:r>
            <a:r>
              <a:rPr lang="th-TH" dirty="0">
                <a:solidFill>
                  <a:schemeClr val="tx1"/>
                </a:solidFill>
              </a:rPr>
              <a:t>นา</a:t>
            </a:r>
            <a:r>
              <a:rPr lang="th-TH" dirty="0" err="1">
                <a:solidFill>
                  <a:schemeClr val="tx1"/>
                </a:solidFill>
              </a:rPr>
              <a:t>จ</a:t>
            </a:r>
            <a:r>
              <a:rPr lang="th-TH" dirty="0">
                <a:solidFill>
                  <a:schemeClr val="tx1"/>
                </a:solidFill>
              </a:rPr>
              <a:t> </a:t>
            </a:r>
            <a:r>
              <a:rPr lang="th-TH" dirty="0" err="1">
                <a:solidFill>
                  <a:schemeClr val="tx1"/>
                </a:solidFill>
              </a:rPr>
              <a:t>สํา</a:t>
            </a:r>
            <a:r>
              <a:rPr lang="th-TH" dirty="0">
                <a:solidFill>
                  <a:schemeClr val="tx1"/>
                </a:solidFill>
              </a:rPr>
              <a:t>นักงานตั้งอยู่เลขที่ 18 อาคารทรูทาวเวอร์ ถนนรัชดาภิเษก แขวงห้วยขวาง เขตห้วยขวาง กรุงเทพมหานคร ซึ่งต่อไปนี้ จะเรียกว่า "ผู้ว่าจ้าง" ฝ่ายหนึ่ง กับ </a:t>
            </a:r>
            <a:r>
              <a:rPr lang="th-TH" dirty="0" err="1">
                <a:solidFill>
                  <a:schemeClr val="tx1"/>
                </a:solidFill>
              </a:rPr>
              <a:t>อพ</a:t>
            </a:r>
            <a:r>
              <a:rPr lang="th-TH" dirty="0">
                <a:solidFill>
                  <a:schemeClr val="tx1"/>
                </a:solidFill>
              </a:rPr>
              <a:t> (2) </a:t>
            </a:r>
            <a:r>
              <a:rPr lang="th-TH" dirty="0">
                <a:solidFill>
                  <a:srgbClr val="FF0000"/>
                </a:solidFill>
              </a:rPr>
              <a:t>ห้างหุ้นส่วน</a:t>
            </a:r>
            <a:r>
              <a:rPr lang="th-TH" dirty="0" err="1">
                <a:solidFill>
                  <a:srgbClr val="FF0000"/>
                </a:solidFill>
              </a:rPr>
              <a:t>จํา</a:t>
            </a:r>
            <a:r>
              <a:rPr lang="th-TH" dirty="0">
                <a:solidFill>
                  <a:srgbClr val="FF0000"/>
                </a:solidFill>
              </a:rPr>
              <a:t>กัด บรอดแบนด์ </a:t>
            </a:r>
            <a:r>
              <a:rPr lang="th-TH" dirty="0">
                <a:solidFill>
                  <a:schemeClr val="tx1"/>
                </a:solidFill>
              </a:rPr>
              <a:t>โดยนายปัญญาวุฒิ พลราช หุ้นส่วนผู้จัดการส</a:t>
            </a:r>
            <a:r>
              <a:rPr lang="th-TH" dirty="0" err="1">
                <a:solidFill>
                  <a:schemeClr val="tx1"/>
                </a:solidFill>
              </a:rPr>
              <a:t>ํา</a:t>
            </a:r>
            <a:r>
              <a:rPr lang="th-TH" dirty="0">
                <a:solidFill>
                  <a:schemeClr val="tx1"/>
                </a:solidFill>
              </a:rPr>
              <a:t>นักงานตั้งอยู่เลขที่ 154 หมู่ ที่ 12 </a:t>
            </a:r>
            <a:r>
              <a:rPr lang="th-TH" dirty="0" err="1">
                <a:solidFill>
                  <a:schemeClr val="tx1"/>
                </a:solidFill>
              </a:rPr>
              <a:t>ตําบล</a:t>
            </a:r>
            <a:r>
              <a:rPr lang="th-TH" dirty="0">
                <a:solidFill>
                  <a:schemeClr val="tx1"/>
                </a:solidFill>
              </a:rPr>
              <a:t>กุดลาด </a:t>
            </a:r>
            <a:r>
              <a:rPr lang="th-TH" dirty="0" err="1">
                <a:solidFill>
                  <a:schemeClr val="tx1"/>
                </a:solidFill>
              </a:rPr>
              <a:t>อําเภอ</a:t>
            </a:r>
            <a:r>
              <a:rPr lang="th-TH" dirty="0">
                <a:solidFill>
                  <a:schemeClr val="tx1"/>
                </a:solidFill>
              </a:rPr>
              <a:t>เมืองอุบลราชธานี จังหวัดอุบลราชธานี ซึ่งต่อไปนี้จะเรียกว่า "ผู้รับจ้าง"อีกฝ่ายหนึ่ง โซกา นง </a:t>
            </a:r>
            <a:r>
              <a:rPr lang="en-US" dirty="0">
                <a:solidFill>
                  <a:schemeClr val="tx1"/>
                </a:solidFill>
              </a:rPr>
              <a:t>CA2-007 </a:t>
            </a:r>
            <a:r>
              <a:rPr lang="th-TH" dirty="0">
                <a:solidFill>
                  <a:schemeClr val="tx1"/>
                </a:solidFill>
              </a:rPr>
              <a:t>หน้า 19 </a:t>
            </a:r>
            <a:r>
              <a:rPr lang="en-US" dirty="0">
                <a:solidFill>
                  <a:schemeClr val="tx1"/>
                </a:solidFill>
              </a:rPr>
              <a:t>Standard Form 2015</a:t>
            </a:r>
          </a:p>
        </p:txBody>
      </p:sp>
      <p:sp>
        <p:nvSpPr>
          <p:cNvPr id="13" name="TextBox 12">
            <a:extLst>
              <a:ext uri="{FF2B5EF4-FFF2-40B4-BE49-F238E27FC236}">
                <a16:creationId xmlns:a16="http://schemas.microsoft.com/office/drawing/2014/main" id="{8CA7E81B-AED6-E745-99B0-9E82CE970BFC}"/>
              </a:ext>
            </a:extLst>
          </p:cNvPr>
          <p:cNvSpPr txBox="1"/>
          <p:nvPr/>
        </p:nvSpPr>
        <p:spPr>
          <a:xfrm>
            <a:off x="960485" y="1498634"/>
            <a:ext cx="1152880" cy="400110"/>
          </a:xfrm>
          <a:prstGeom prst="rect">
            <a:avLst/>
          </a:prstGeom>
          <a:noFill/>
        </p:spPr>
        <p:txBody>
          <a:bodyPr wrap="none" rtlCol="0">
            <a:spAutoFit/>
          </a:bodyPr>
          <a:lstStyle/>
          <a:p>
            <a:r>
              <a:rPr lang="en-US" altLang="ko-KR" sz="2000" dirty="0">
                <a:cs typeface="Arial" pitchFamily="34" charset="0"/>
              </a:rPr>
              <a:t>Contract</a:t>
            </a:r>
            <a:endParaRPr lang="en-US" sz="2000" dirty="0"/>
          </a:p>
        </p:txBody>
      </p:sp>
      <p:grpSp>
        <p:nvGrpSpPr>
          <p:cNvPr id="189" name="Group 188">
            <a:extLst>
              <a:ext uri="{FF2B5EF4-FFF2-40B4-BE49-F238E27FC236}">
                <a16:creationId xmlns:a16="http://schemas.microsoft.com/office/drawing/2014/main" id="{BBF23B0E-20A6-2D44-952C-333827A02A5A}"/>
              </a:ext>
            </a:extLst>
          </p:cNvPr>
          <p:cNvGrpSpPr/>
          <p:nvPr/>
        </p:nvGrpSpPr>
        <p:grpSpPr>
          <a:xfrm>
            <a:off x="7990377" y="5024538"/>
            <a:ext cx="3406702" cy="1202210"/>
            <a:chOff x="7990377" y="5024538"/>
            <a:chExt cx="3406702" cy="1202210"/>
          </a:xfrm>
        </p:grpSpPr>
        <p:sp>
          <p:nvSpPr>
            <p:cNvPr id="15" name="TextBox 14">
              <a:extLst>
                <a:ext uri="{FF2B5EF4-FFF2-40B4-BE49-F238E27FC236}">
                  <a16:creationId xmlns:a16="http://schemas.microsoft.com/office/drawing/2014/main" id="{B2BE7D10-3B2D-434F-8F81-C71103F52774}"/>
                </a:ext>
              </a:extLst>
            </p:cNvPr>
            <p:cNvSpPr txBox="1"/>
            <p:nvPr/>
          </p:nvSpPr>
          <p:spPr>
            <a:xfrm>
              <a:off x="7990377" y="5024538"/>
              <a:ext cx="912429" cy="400110"/>
            </a:xfrm>
            <a:prstGeom prst="rect">
              <a:avLst/>
            </a:prstGeom>
            <a:noFill/>
          </p:spPr>
          <p:txBody>
            <a:bodyPr wrap="none" rtlCol="0">
              <a:spAutoFit/>
            </a:bodyPr>
            <a:lstStyle/>
            <a:p>
              <a:r>
                <a:rPr lang="en-US" sz="2000" dirty="0"/>
                <a:t>Result</a:t>
              </a:r>
              <a:endParaRPr lang="en-US" dirty="0"/>
            </a:p>
          </p:txBody>
        </p:sp>
        <p:sp>
          <p:nvSpPr>
            <p:cNvPr id="16" name="TextBox 15">
              <a:extLst>
                <a:ext uri="{FF2B5EF4-FFF2-40B4-BE49-F238E27FC236}">
                  <a16:creationId xmlns:a16="http://schemas.microsoft.com/office/drawing/2014/main" id="{EC5CB942-AB81-3743-89C3-B2BFFA757019}"/>
                </a:ext>
              </a:extLst>
            </p:cNvPr>
            <p:cNvSpPr txBox="1"/>
            <p:nvPr/>
          </p:nvSpPr>
          <p:spPr>
            <a:xfrm>
              <a:off x="7990377" y="5426528"/>
              <a:ext cx="3406702" cy="400110"/>
            </a:xfrm>
            <a:prstGeom prst="rect">
              <a:avLst/>
            </a:prstGeom>
            <a:noFill/>
          </p:spPr>
          <p:txBody>
            <a:bodyPr wrap="none" rtlCol="0">
              <a:spAutoFit/>
            </a:bodyPr>
            <a:lstStyle/>
            <a:p>
              <a:r>
                <a:rPr lang="th-TH" sz="2000" dirty="0"/>
                <a:t>ห้างหุ้นส่วน</a:t>
              </a:r>
              <a:r>
                <a:rPr lang="th-TH" sz="2000" dirty="0" err="1"/>
                <a:t>จํา</a:t>
              </a:r>
              <a:r>
                <a:rPr lang="th-TH" sz="2000" dirty="0"/>
                <a:t>กัด หรือ บริษัทใดเป็นผู้รับจ้าง </a:t>
              </a:r>
              <a:r>
                <a:rPr lang="en-US" sz="2000" dirty="0"/>
                <a:t>?</a:t>
              </a:r>
            </a:p>
          </p:txBody>
        </p:sp>
        <p:sp>
          <p:nvSpPr>
            <p:cNvPr id="177" name="TextBox 176">
              <a:extLst>
                <a:ext uri="{FF2B5EF4-FFF2-40B4-BE49-F238E27FC236}">
                  <a16:creationId xmlns:a16="http://schemas.microsoft.com/office/drawing/2014/main" id="{725A3CFF-E556-BE4E-B722-C3E33C35000F}"/>
                </a:ext>
              </a:extLst>
            </p:cNvPr>
            <p:cNvSpPr txBox="1"/>
            <p:nvPr/>
          </p:nvSpPr>
          <p:spPr>
            <a:xfrm>
              <a:off x="7990377" y="5826638"/>
              <a:ext cx="2340705" cy="400110"/>
            </a:xfrm>
            <a:prstGeom prst="rect">
              <a:avLst/>
            </a:prstGeom>
            <a:noFill/>
          </p:spPr>
          <p:txBody>
            <a:bodyPr wrap="none" rtlCol="0">
              <a:spAutoFit/>
            </a:bodyPr>
            <a:lstStyle/>
            <a:p>
              <a:r>
                <a:rPr lang="th-TH" sz="2000" dirty="0">
                  <a:solidFill>
                    <a:srgbClr val="FF0000"/>
                  </a:solidFill>
                </a:rPr>
                <a:t>ห้างหุ้นส่วน</a:t>
              </a:r>
              <a:r>
                <a:rPr lang="th-TH" sz="2000" dirty="0" err="1">
                  <a:solidFill>
                    <a:srgbClr val="FF0000"/>
                  </a:solidFill>
                </a:rPr>
                <a:t>จํา</a:t>
              </a:r>
              <a:r>
                <a:rPr lang="th-TH" sz="2000" dirty="0">
                  <a:solidFill>
                    <a:srgbClr val="FF0000"/>
                  </a:solidFill>
                </a:rPr>
                <a:t>กัด</a:t>
              </a:r>
              <a:r>
                <a:rPr lang="en-US" sz="2000" dirty="0">
                  <a:solidFill>
                    <a:srgbClr val="FF0000"/>
                  </a:solidFill>
                </a:rPr>
                <a:t> </a:t>
              </a:r>
              <a:r>
                <a:rPr lang="th-TH" sz="2000" dirty="0">
                  <a:solidFill>
                    <a:srgbClr val="FF0000"/>
                  </a:solidFill>
                </a:rPr>
                <a:t>บรอดแบนด์ </a:t>
              </a:r>
              <a:endParaRPr lang="en-US" sz="2000" dirty="0"/>
            </a:p>
          </p:txBody>
        </p:sp>
      </p:grpSp>
      <p:grpSp>
        <p:nvGrpSpPr>
          <p:cNvPr id="181" name="Group 180">
            <a:extLst>
              <a:ext uri="{FF2B5EF4-FFF2-40B4-BE49-F238E27FC236}">
                <a16:creationId xmlns:a16="http://schemas.microsoft.com/office/drawing/2014/main" id="{10A89FB6-0EAE-3C41-9270-493391300F88}"/>
              </a:ext>
            </a:extLst>
          </p:cNvPr>
          <p:cNvGrpSpPr/>
          <p:nvPr/>
        </p:nvGrpSpPr>
        <p:grpSpPr>
          <a:xfrm>
            <a:off x="8732381" y="1898744"/>
            <a:ext cx="1922694" cy="2156043"/>
            <a:chOff x="1244925" y="2303614"/>
            <a:chExt cx="1410352" cy="1695780"/>
          </a:xfrm>
        </p:grpSpPr>
        <p:sp>
          <p:nvSpPr>
            <p:cNvPr id="182" name="Graphic 2">
              <a:extLst>
                <a:ext uri="{FF2B5EF4-FFF2-40B4-BE49-F238E27FC236}">
                  <a16:creationId xmlns:a16="http://schemas.microsoft.com/office/drawing/2014/main" id="{5B7DE639-301D-2D4E-94F6-408EAD7701AA}"/>
                </a:ext>
              </a:extLst>
            </p:cNvPr>
            <p:cNvSpPr/>
            <p:nvPr/>
          </p:nvSpPr>
          <p:spPr>
            <a:xfrm>
              <a:off x="1244925" y="2303614"/>
              <a:ext cx="1410352" cy="16957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accent1"/>
            </a:solidFill>
            <a:ln w="9525" cap="flat">
              <a:noFill/>
              <a:prstDash val="solid"/>
              <a:miter/>
            </a:ln>
          </p:spPr>
          <p:txBody>
            <a:bodyPr rtlCol="0" anchor="ctr"/>
            <a:lstStyle/>
            <a:p>
              <a:endParaRPr lang="en-US"/>
            </a:p>
          </p:txBody>
        </p:sp>
        <p:grpSp>
          <p:nvGrpSpPr>
            <p:cNvPr id="183" name="Group 182">
              <a:extLst>
                <a:ext uri="{FF2B5EF4-FFF2-40B4-BE49-F238E27FC236}">
                  <a16:creationId xmlns:a16="http://schemas.microsoft.com/office/drawing/2014/main" id="{113A3B27-571F-6F41-AFB7-544E30489253}"/>
                </a:ext>
              </a:extLst>
            </p:cNvPr>
            <p:cNvGrpSpPr/>
            <p:nvPr/>
          </p:nvGrpSpPr>
          <p:grpSpPr>
            <a:xfrm>
              <a:off x="1684786" y="2516290"/>
              <a:ext cx="702035" cy="687994"/>
              <a:chOff x="1684786" y="2516290"/>
              <a:chExt cx="702035" cy="687994"/>
            </a:xfrm>
          </p:grpSpPr>
          <p:sp>
            <p:nvSpPr>
              <p:cNvPr id="184" name="Graphic 4">
                <a:extLst>
                  <a:ext uri="{FF2B5EF4-FFF2-40B4-BE49-F238E27FC236}">
                    <a16:creationId xmlns:a16="http://schemas.microsoft.com/office/drawing/2014/main" id="{CD7BE197-AEF9-774D-A68B-E30B3F73F9A5}"/>
                  </a:ext>
                </a:extLst>
              </p:cNvPr>
              <p:cNvSpPr/>
              <p:nvPr/>
            </p:nvSpPr>
            <p:spPr>
              <a:xfrm>
                <a:off x="1684786" y="2516290"/>
                <a:ext cx="702035" cy="687994"/>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bg1"/>
              </a:solidFill>
              <a:ln w="9525" cap="flat">
                <a:noFill/>
                <a:prstDash val="solid"/>
                <a:miter/>
              </a:ln>
            </p:spPr>
            <p:txBody>
              <a:bodyPr rtlCol="0" anchor="ctr"/>
              <a:lstStyle/>
              <a:p>
                <a:endParaRPr lang="en-US" dirty="0"/>
              </a:p>
            </p:txBody>
          </p:sp>
          <p:sp>
            <p:nvSpPr>
              <p:cNvPr id="185" name="Freeform: Shape 51">
                <a:extLst>
                  <a:ext uri="{FF2B5EF4-FFF2-40B4-BE49-F238E27FC236}">
                    <a16:creationId xmlns:a16="http://schemas.microsoft.com/office/drawing/2014/main" id="{B35840E6-A35E-6943-B5BF-1C6402EACCFC}"/>
                  </a:ext>
                </a:extLst>
              </p:cNvPr>
              <p:cNvSpPr/>
              <p:nvPr/>
            </p:nvSpPr>
            <p:spPr>
              <a:xfrm>
                <a:off x="1855157" y="2765044"/>
                <a:ext cx="330249" cy="218182"/>
              </a:xfrm>
              <a:custGeom>
                <a:avLst/>
                <a:gdLst/>
                <a:ahLst/>
                <a:cxnLst/>
                <a:rect l="l" t="t" r="r" b="b"/>
                <a:pathLst>
                  <a:path w="330249" h="218182">
                    <a:moveTo>
                      <a:pt x="117946" y="56554"/>
                    </a:moveTo>
                    <a:lnTo>
                      <a:pt x="94115" y="134987"/>
                    </a:lnTo>
                    <a:lnTo>
                      <a:pt x="142028" y="134987"/>
                    </a:lnTo>
                    <a:close/>
                    <a:moveTo>
                      <a:pt x="262681" y="0"/>
                    </a:moveTo>
                    <a:lnTo>
                      <a:pt x="330249" y="0"/>
                    </a:lnTo>
                    <a:lnTo>
                      <a:pt x="330249" y="218182"/>
                    </a:lnTo>
                    <a:lnTo>
                      <a:pt x="262681" y="218182"/>
                    </a:lnTo>
                    <a:close/>
                    <a:moveTo>
                      <a:pt x="82004" y="0"/>
                    </a:moveTo>
                    <a:lnTo>
                      <a:pt x="155544" y="0"/>
                    </a:lnTo>
                    <a:lnTo>
                      <a:pt x="237529" y="218182"/>
                    </a:lnTo>
                    <a:lnTo>
                      <a:pt x="166929" y="218182"/>
                    </a:lnTo>
                    <a:lnTo>
                      <a:pt x="156013" y="182165"/>
                    </a:lnTo>
                    <a:lnTo>
                      <a:pt x="79472" y="182165"/>
                    </a:lnTo>
                    <a:lnTo>
                      <a:pt x="68837" y="218182"/>
                    </a:lnTo>
                    <a:lnTo>
                      <a:pt x="0" y="21818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86" name="Right Arrow 185">
            <a:extLst>
              <a:ext uri="{FF2B5EF4-FFF2-40B4-BE49-F238E27FC236}">
                <a16:creationId xmlns:a16="http://schemas.microsoft.com/office/drawing/2014/main" id="{9E16BEF2-A96E-FD4F-99D3-B69243C2CC90}"/>
              </a:ext>
            </a:extLst>
          </p:cNvPr>
          <p:cNvSpPr/>
          <p:nvPr/>
        </p:nvSpPr>
        <p:spPr>
          <a:xfrm>
            <a:off x="7380514" y="2925033"/>
            <a:ext cx="961882" cy="395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ight Arrow 186">
            <a:extLst>
              <a:ext uri="{FF2B5EF4-FFF2-40B4-BE49-F238E27FC236}">
                <a16:creationId xmlns:a16="http://schemas.microsoft.com/office/drawing/2014/main" id="{8187C2AA-001A-9F4D-9174-9E1EB9C18E96}"/>
              </a:ext>
            </a:extLst>
          </p:cNvPr>
          <p:cNvSpPr/>
          <p:nvPr/>
        </p:nvSpPr>
        <p:spPr>
          <a:xfrm rot="5400000">
            <a:off x="9549852" y="4379109"/>
            <a:ext cx="720219" cy="3622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199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280A8C-6858-E748-8A83-9C555994A05E}"/>
              </a:ext>
            </a:extLst>
          </p:cNvPr>
          <p:cNvSpPr txBox="1"/>
          <p:nvPr/>
        </p:nvSpPr>
        <p:spPr>
          <a:xfrm>
            <a:off x="5183731" y="211874"/>
            <a:ext cx="1824538" cy="584775"/>
          </a:xfrm>
          <a:prstGeom prst="rect">
            <a:avLst/>
          </a:prstGeom>
          <a:noFill/>
        </p:spPr>
        <p:txBody>
          <a:bodyPr wrap="none" rtlCol="0">
            <a:spAutoFit/>
          </a:bodyPr>
          <a:lstStyle/>
          <a:p>
            <a:r>
              <a:rPr lang="en-US" sz="3200" b="1" dirty="0"/>
              <a:t>Encoder</a:t>
            </a:r>
            <a:endParaRPr lang="en-US" dirty="0"/>
          </a:p>
        </p:txBody>
      </p:sp>
      <p:pic>
        <p:nvPicPr>
          <p:cNvPr id="4" name="Picture 3">
            <a:extLst>
              <a:ext uri="{FF2B5EF4-FFF2-40B4-BE49-F238E27FC236}">
                <a16:creationId xmlns:a16="http://schemas.microsoft.com/office/drawing/2014/main" id="{F5AB467C-53C1-FE43-8EB3-72A84E48A338}"/>
              </a:ext>
            </a:extLst>
          </p:cNvPr>
          <p:cNvPicPr>
            <a:picLocks noChangeAspect="1"/>
          </p:cNvPicPr>
          <p:nvPr/>
        </p:nvPicPr>
        <p:blipFill>
          <a:blip r:embed="rId2"/>
          <a:stretch>
            <a:fillRect/>
          </a:stretch>
        </p:blipFill>
        <p:spPr>
          <a:xfrm>
            <a:off x="908077" y="3429000"/>
            <a:ext cx="2328746" cy="2707585"/>
          </a:xfrm>
          <a:prstGeom prst="rect">
            <a:avLst/>
          </a:prstGeom>
        </p:spPr>
      </p:pic>
      <p:pic>
        <p:nvPicPr>
          <p:cNvPr id="5" name="Picture 4">
            <a:extLst>
              <a:ext uri="{FF2B5EF4-FFF2-40B4-BE49-F238E27FC236}">
                <a16:creationId xmlns:a16="http://schemas.microsoft.com/office/drawing/2014/main" id="{151FBD26-9409-1945-B888-77959C46A34D}"/>
              </a:ext>
            </a:extLst>
          </p:cNvPr>
          <p:cNvPicPr>
            <a:picLocks noChangeAspect="1"/>
          </p:cNvPicPr>
          <p:nvPr/>
        </p:nvPicPr>
        <p:blipFill>
          <a:blip r:embed="rId3"/>
          <a:stretch>
            <a:fillRect/>
          </a:stretch>
        </p:blipFill>
        <p:spPr>
          <a:xfrm>
            <a:off x="3657600" y="3062499"/>
            <a:ext cx="7930897" cy="3795501"/>
          </a:xfrm>
          <a:prstGeom prst="rect">
            <a:avLst/>
          </a:prstGeom>
        </p:spPr>
      </p:pic>
      <p:sp>
        <p:nvSpPr>
          <p:cNvPr id="6" name="TextBox 5">
            <a:extLst>
              <a:ext uri="{FF2B5EF4-FFF2-40B4-BE49-F238E27FC236}">
                <a16:creationId xmlns:a16="http://schemas.microsoft.com/office/drawing/2014/main" id="{C8894418-0896-7347-9613-84B46AB41074}"/>
              </a:ext>
            </a:extLst>
          </p:cNvPr>
          <p:cNvSpPr txBox="1"/>
          <p:nvPr/>
        </p:nvSpPr>
        <p:spPr>
          <a:xfrm>
            <a:off x="331697" y="796649"/>
            <a:ext cx="11256800" cy="584775"/>
          </a:xfrm>
          <a:prstGeom prst="rect">
            <a:avLst/>
          </a:prstGeom>
          <a:noFill/>
        </p:spPr>
        <p:txBody>
          <a:bodyPr wrap="none" rtlCol="0">
            <a:spAutoFit/>
          </a:bodyPr>
          <a:lstStyle/>
          <a:p>
            <a:r>
              <a:rPr lang="en-US" sz="1600" b="1" dirty="0"/>
              <a:t>first step</a:t>
            </a:r>
            <a:r>
              <a:rPr lang="en-US" sz="1600" dirty="0"/>
              <a:t> in calculating self-attention is to create three vectors from each of the encoder’s input vectors. Then we multiply </a:t>
            </a:r>
          </a:p>
          <a:p>
            <a:r>
              <a:rPr lang="en-US" sz="1600" dirty="0"/>
              <a:t>the embeddings by three different matrices to create a Query vector, a Key vector, and a Value vector for each word. </a:t>
            </a:r>
            <a:endParaRPr lang="en-US" sz="1400" dirty="0"/>
          </a:p>
        </p:txBody>
      </p:sp>
      <p:sp>
        <p:nvSpPr>
          <p:cNvPr id="7" name="TextBox 6">
            <a:extLst>
              <a:ext uri="{FF2B5EF4-FFF2-40B4-BE49-F238E27FC236}">
                <a16:creationId xmlns:a16="http://schemas.microsoft.com/office/drawing/2014/main" id="{2484E7F3-2FC5-0942-8243-4EFEE1DDFF92}"/>
              </a:ext>
            </a:extLst>
          </p:cNvPr>
          <p:cNvSpPr txBox="1"/>
          <p:nvPr/>
        </p:nvSpPr>
        <p:spPr>
          <a:xfrm>
            <a:off x="342583" y="1383012"/>
            <a:ext cx="11303094" cy="830997"/>
          </a:xfrm>
          <a:prstGeom prst="rect">
            <a:avLst/>
          </a:prstGeom>
          <a:noFill/>
        </p:spPr>
        <p:txBody>
          <a:bodyPr wrap="none" rtlCol="0">
            <a:spAutoFit/>
          </a:bodyPr>
          <a:lstStyle/>
          <a:p>
            <a:r>
              <a:rPr lang="en-US" sz="1600" b="1" dirty="0"/>
              <a:t>second step</a:t>
            </a:r>
            <a:r>
              <a:rPr lang="en-US" sz="1600" dirty="0"/>
              <a:t> in calculating self-attention is to calculate a score &lt;q_{t}, k_{s}&gt; by taking the dot product of the query vector </a:t>
            </a:r>
          </a:p>
          <a:p>
            <a:r>
              <a:rPr lang="en-US" sz="1600" dirty="0"/>
              <a:t>with the key vector of the respective word we’re scoring. The score determines how much focus to place on other parts of </a:t>
            </a:r>
          </a:p>
          <a:p>
            <a:r>
              <a:rPr lang="en-US" sz="1600" dirty="0"/>
              <a:t>the input sentence as we encode a word at a certain position</a:t>
            </a:r>
            <a:endParaRPr lang="en-US" sz="1400" dirty="0"/>
          </a:p>
        </p:txBody>
      </p:sp>
      <p:sp>
        <p:nvSpPr>
          <p:cNvPr id="8" name="TextBox 7">
            <a:extLst>
              <a:ext uri="{FF2B5EF4-FFF2-40B4-BE49-F238E27FC236}">
                <a16:creationId xmlns:a16="http://schemas.microsoft.com/office/drawing/2014/main" id="{C7B46C2A-92C7-9B4C-8701-CC692A437C30}"/>
              </a:ext>
            </a:extLst>
          </p:cNvPr>
          <p:cNvSpPr txBox="1"/>
          <p:nvPr/>
        </p:nvSpPr>
        <p:spPr>
          <a:xfrm>
            <a:off x="342583" y="2214009"/>
            <a:ext cx="11182357" cy="584775"/>
          </a:xfrm>
          <a:prstGeom prst="rect">
            <a:avLst/>
          </a:prstGeom>
          <a:noFill/>
        </p:spPr>
        <p:txBody>
          <a:bodyPr wrap="none" rtlCol="0">
            <a:spAutoFit/>
          </a:bodyPr>
          <a:lstStyle/>
          <a:p>
            <a:r>
              <a:rPr lang="en-US" sz="1600" b="1" dirty="0"/>
              <a:t>third step is </a:t>
            </a:r>
            <a:r>
              <a:rPr lang="en-US" sz="1600" dirty="0"/>
              <a:t>to divide the scores by \sqrt_{d_{k}} then pass the result into exponential with division 1/Z. The result is </a:t>
            </a:r>
          </a:p>
          <a:p>
            <a:r>
              <a:rPr lang="en-US" sz="1600" dirty="0"/>
              <a:t>attention/</a:t>
            </a:r>
            <a:r>
              <a:rPr lang="en-US" sz="1600" dirty="0" err="1"/>
              <a:t>softmax</a:t>
            </a:r>
            <a:r>
              <a:rPr lang="en-US" sz="1600" dirty="0"/>
              <a:t> score.</a:t>
            </a:r>
          </a:p>
        </p:txBody>
      </p:sp>
      <p:sp>
        <p:nvSpPr>
          <p:cNvPr id="9" name="TextBox 8">
            <a:extLst>
              <a:ext uri="{FF2B5EF4-FFF2-40B4-BE49-F238E27FC236}">
                <a16:creationId xmlns:a16="http://schemas.microsoft.com/office/drawing/2014/main" id="{06E2C7AD-5509-9947-8BAB-4083489819F4}"/>
              </a:ext>
            </a:extLst>
          </p:cNvPr>
          <p:cNvSpPr txBox="1"/>
          <p:nvPr/>
        </p:nvSpPr>
        <p:spPr>
          <a:xfrm>
            <a:off x="342583" y="2757935"/>
            <a:ext cx="9749785" cy="338554"/>
          </a:xfrm>
          <a:prstGeom prst="rect">
            <a:avLst/>
          </a:prstGeom>
          <a:noFill/>
        </p:spPr>
        <p:txBody>
          <a:bodyPr wrap="none" rtlCol="0">
            <a:spAutoFit/>
          </a:bodyPr>
          <a:lstStyle/>
          <a:p>
            <a:r>
              <a:rPr lang="en-US" sz="1600" b="1" dirty="0"/>
              <a:t>final step</a:t>
            </a:r>
            <a:r>
              <a:rPr lang="en-US" sz="1600" dirty="0"/>
              <a:t> is to multiply each value vector by the attention score, then sum up the weighted value vectors </a:t>
            </a:r>
          </a:p>
        </p:txBody>
      </p:sp>
    </p:spTree>
    <p:extLst>
      <p:ext uri="{BB962C8B-B14F-4D97-AF65-F5344CB8AC3E}">
        <p14:creationId xmlns:p14="http://schemas.microsoft.com/office/powerpoint/2010/main" val="2458402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13FCA5-45B2-D640-8C71-116A7E1DB624}"/>
              </a:ext>
            </a:extLst>
          </p:cNvPr>
          <p:cNvSpPr txBox="1"/>
          <p:nvPr/>
        </p:nvSpPr>
        <p:spPr>
          <a:xfrm>
            <a:off x="5445020" y="228599"/>
            <a:ext cx="1301959" cy="584775"/>
          </a:xfrm>
          <a:prstGeom prst="rect">
            <a:avLst/>
          </a:prstGeom>
          <a:noFill/>
        </p:spPr>
        <p:txBody>
          <a:bodyPr wrap="none" rtlCol="0">
            <a:spAutoFit/>
          </a:bodyPr>
          <a:lstStyle/>
          <a:p>
            <a:r>
              <a:rPr lang="en-US" sz="3200" b="1" dirty="0"/>
              <a:t>BERT</a:t>
            </a:r>
          </a:p>
        </p:txBody>
      </p:sp>
      <p:sp>
        <p:nvSpPr>
          <p:cNvPr id="3" name="TextBox 2">
            <a:extLst>
              <a:ext uri="{FF2B5EF4-FFF2-40B4-BE49-F238E27FC236}">
                <a16:creationId xmlns:a16="http://schemas.microsoft.com/office/drawing/2014/main" id="{E47E5DAC-94E3-2043-9A7B-34F9D8C61459}"/>
              </a:ext>
            </a:extLst>
          </p:cNvPr>
          <p:cNvSpPr txBox="1"/>
          <p:nvPr/>
        </p:nvSpPr>
        <p:spPr>
          <a:xfrm>
            <a:off x="2989988" y="732617"/>
            <a:ext cx="6212022" cy="369332"/>
          </a:xfrm>
          <a:prstGeom prst="rect">
            <a:avLst/>
          </a:prstGeom>
          <a:noFill/>
        </p:spPr>
        <p:txBody>
          <a:bodyPr wrap="none" rtlCol="0">
            <a:spAutoFit/>
          </a:bodyPr>
          <a:lstStyle/>
          <a:p>
            <a:r>
              <a:rPr lang="en-US" dirty="0"/>
              <a:t>(Bidirectional Encoder Representations from Transformers)</a:t>
            </a:r>
          </a:p>
        </p:txBody>
      </p:sp>
      <p:sp>
        <p:nvSpPr>
          <p:cNvPr id="5" name="TextBox 4">
            <a:extLst>
              <a:ext uri="{FF2B5EF4-FFF2-40B4-BE49-F238E27FC236}">
                <a16:creationId xmlns:a16="http://schemas.microsoft.com/office/drawing/2014/main" id="{2FBDDDBF-21DF-6A48-AD99-C95326EDB5D0}"/>
              </a:ext>
            </a:extLst>
          </p:cNvPr>
          <p:cNvSpPr txBox="1"/>
          <p:nvPr/>
        </p:nvSpPr>
        <p:spPr>
          <a:xfrm>
            <a:off x="373578" y="1101949"/>
            <a:ext cx="11687880" cy="1754326"/>
          </a:xfrm>
          <a:prstGeom prst="rect">
            <a:avLst/>
          </a:prstGeom>
          <a:noFill/>
        </p:spPr>
        <p:txBody>
          <a:bodyPr wrap="none" rtlCol="0">
            <a:spAutoFit/>
          </a:bodyPr>
          <a:lstStyle/>
          <a:p>
            <a:r>
              <a:rPr lang="en-US" dirty="0"/>
              <a:t>BERT’s key technical innovation is applying the bidirectional training of Transformer, a popular attention model, </a:t>
            </a:r>
          </a:p>
          <a:p>
            <a:r>
              <a:rPr lang="en-US" dirty="0"/>
              <a:t>to language modelling. This is in contrast to previous efforts which looked at a text sequence either from </a:t>
            </a:r>
          </a:p>
          <a:p>
            <a:r>
              <a:rPr lang="en-US" dirty="0"/>
              <a:t>left to right or combined left-to-right and right-to-left training. The paper’s results show that a language model </a:t>
            </a:r>
          </a:p>
          <a:p>
            <a:r>
              <a:rPr lang="en-US" dirty="0"/>
              <a:t>which is bidirectionally trained can have a deeper sense of language context and flow than single-direction </a:t>
            </a:r>
          </a:p>
          <a:p>
            <a:r>
              <a:rPr lang="en-US" dirty="0"/>
              <a:t>language models. In the paper, the researchers detail a novel technique named Masked LM (MLM) which allows </a:t>
            </a:r>
          </a:p>
          <a:p>
            <a:r>
              <a:rPr lang="en-US" dirty="0"/>
              <a:t>bidirectional training in models in which it was previously impossible.</a:t>
            </a:r>
          </a:p>
        </p:txBody>
      </p:sp>
      <p:pic>
        <p:nvPicPr>
          <p:cNvPr id="2049" name="Picture 1" descr="page4image2479586544">
            <a:extLst>
              <a:ext uri="{FF2B5EF4-FFF2-40B4-BE49-F238E27FC236}">
                <a16:creationId xmlns:a16="http://schemas.microsoft.com/office/drawing/2014/main" id="{ECD980A0-2C6F-C541-80ED-8AFCC554AD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42" y="2848780"/>
            <a:ext cx="10184534" cy="3780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043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601C88-D68E-5C41-94DB-42A6F3FC5115}"/>
              </a:ext>
            </a:extLst>
          </p:cNvPr>
          <p:cNvSpPr txBox="1"/>
          <p:nvPr/>
        </p:nvSpPr>
        <p:spPr>
          <a:xfrm>
            <a:off x="4507733" y="326068"/>
            <a:ext cx="2731838" cy="584775"/>
          </a:xfrm>
          <a:prstGeom prst="rect">
            <a:avLst/>
          </a:prstGeom>
          <a:noFill/>
        </p:spPr>
        <p:txBody>
          <a:bodyPr wrap="none" rtlCol="0">
            <a:spAutoFit/>
          </a:bodyPr>
          <a:lstStyle/>
          <a:p>
            <a:r>
              <a:rPr lang="en-US" sz="3200" b="1" dirty="0"/>
              <a:t>Methodology</a:t>
            </a:r>
            <a:endParaRPr lang="en-US" b="1" dirty="0"/>
          </a:p>
        </p:txBody>
      </p:sp>
      <p:pic>
        <p:nvPicPr>
          <p:cNvPr id="5" name="Picture 4">
            <a:extLst>
              <a:ext uri="{FF2B5EF4-FFF2-40B4-BE49-F238E27FC236}">
                <a16:creationId xmlns:a16="http://schemas.microsoft.com/office/drawing/2014/main" id="{E98EA3B1-7055-DF4C-B612-57C18A4E6B83}"/>
              </a:ext>
            </a:extLst>
          </p:cNvPr>
          <p:cNvPicPr>
            <a:picLocks noChangeAspect="1"/>
          </p:cNvPicPr>
          <p:nvPr/>
        </p:nvPicPr>
        <p:blipFill>
          <a:blip r:embed="rId2"/>
          <a:stretch>
            <a:fillRect/>
          </a:stretch>
        </p:blipFill>
        <p:spPr>
          <a:xfrm>
            <a:off x="378997" y="2020957"/>
            <a:ext cx="2700483" cy="2033078"/>
          </a:xfrm>
          <a:prstGeom prst="rect">
            <a:avLst/>
          </a:prstGeom>
        </p:spPr>
      </p:pic>
      <p:sp>
        <p:nvSpPr>
          <p:cNvPr id="6" name="TextBox 5">
            <a:extLst>
              <a:ext uri="{FF2B5EF4-FFF2-40B4-BE49-F238E27FC236}">
                <a16:creationId xmlns:a16="http://schemas.microsoft.com/office/drawing/2014/main" id="{3936E2B7-2557-2842-8AC6-5F327BA0EB63}"/>
              </a:ext>
            </a:extLst>
          </p:cNvPr>
          <p:cNvSpPr txBox="1"/>
          <p:nvPr/>
        </p:nvSpPr>
        <p:spPr>
          <a:xfrm>
            <a:off x="1009938" y="838002"/>
            <a:ext cx="607923" cy="369332"/>
          </a:xfrm>
          <a:prstGeom prst="rect">
            <a:avLst/>
          </a:prstGeom>
          <a:noFill/>
        </p:spPr>
        <p:txBody>
          <a:bodyPr wrap="none" rtlCol="0">
            <a:spAutoFit/>
          </a:bodyPr>
          <a:lstStyle/>
          <a:p>
            <a:r>
              <a:rPr lang="en-US" dirty="0"/>
              <a:t>Text</a:t>
            </a:r>
          </a:p>
        </p:txBody>
      </p:sp>
      <p:pic>
        <p:nvPicPr>
          <p:cNvPr id="7" name="Picture 6">
            <a:extLst>
              <a:ext uri="{FF2B5EF4-FFF2-40B4-BE49-F238E27FC236}">
                <a16:creationId xmlns:a16="http://schemas.microsoft.com/office/drawing/2014/main" id="{0C1E565B-0F86-F04A-A39C-AF9589CA2A97}"/>
              </a:ext>
            </a:extLst>
          </p:cNvPr>
          <p:cNvPicPr>
            <a:picLocks noChangeAspect="1"/>
          </p:cNvPicPr>
          <p:nvPr/>
        </p:nvPicPr>
        <p:blipFill rotWithShape="1">
          <a:blip r:embed="rId3"/>
          <a:srcRect l="18726" t="6038" r="22727" b="14179"/>
          <a:stretch/>
        </p:blipFill>
        <p:spPr>
          <a:xfrm>
            <a:off x="1949433" y="4361812"/>
            <a:ext cx="2597870" cy="2033077"/>
          </a:xfrm>
          <a:prstGeom prst="rect">
            <a:avLst/>
          </a:prstGeom>
        </p:spPr>
      </p:pic>
      <p:sp>
        <p:nvSpPr>
          <p:cNvPr id="8" name="Rectangle 7">
            <a:extLst>
              <a:ext uri="{FF2B5EF4-FFF2-40B4-BE49-F238E27FC236}">
                <a16:creationId xmlns:a16="http://schemas.microsoft.com/office/drawing/2014/main" id="{0EFB030F-62E8-844F-B9F6-08ED320AA18F}"/>
              </a:ext>
            </a:extLst>
          </p:cNvPr>
          <p:cNvSpPr/>
          <p:nvPr/>
        </p:nvSpPr>
        <p:spPr>
          <a:xfrm>
            <a:off x="2297086" y="6394889"/>
            <a:ext cx="1564787" cy="307777"/>
          </a:xfrm>
          <a:prstGeom prst="rect">
            <a:avLst/>
          </a:prstGeom>
        </p:spPr>
        <p:txBody>
          <a:bodyPr wrap="none">
            <a:spAutoFit/>
          </a:bodyPr>
          <a:lstStyle/>
          <a:p>
            <a:r>
              <a:rPr lang="en-US" sz="1400" dirty="0"/>
              <a:t>Word Embedding</a:t>
            </a:r>
          </a:p>
        </p:txBody>
      </p:sp>
      <p:sp>
        <p:nvSpPr>
          <p:cNvPr id="10" name="Rectangle 9">
            <a:extLst>
              <a:ext uri="{FF2B5EF4-FFF2-40B4-BE49-F238E27FC236}">
                <a16:creationId xmlns:a16="http://schemas.microsoft.com/office/drawing/2014/main" id="{BD188629-5B2B-2840-903E-F10C47AC30F5}"/>
              </a:ext>
            </a:extLst>
          </p:cNvPr>
          <p:cNvSpPr/>
          <p:nvPr/>
        </p:nvSpPr>
        <p:spPr>
          <a:xfrm>
            <a:off x="898562" y="4058365"/>
            <a:ext cx="830677" cy="307777"/>
          </a:xfrm>
          <a:prstGeom prst="rect">
            <a:avLst/>
          </a:prstGeom>
        </p:spPr>
        <p:txBody>
          <a:bodyPr wrap="none">
            <a:spAutoFit/>
          </a:bodyPr>
          <a:lstStyle/>
          <a:p>
            <a:r>
              <a:rPr lang="en-US" sz="1400" dirty="0"/>
              <a:t>One-hot</a:t>
            </a:r>
          </a:p>
        </p:txBody>
      </p:sp>
      <p:pic>
        <p:nvPicPr>
          <p:cNvPr id="11" name="Picture 10">
            <a:extLst>
              <a:ext uri="{FF2B5EF4-FFF2-40B4-BE49-F238E27FC236}">
                <a16:creationId xmlns:a16="http://schemas.microsoft.com/office/drawing/2014/main" id="{CF1440B3-666B-D649-A806-E53F9E732441}"/>
              </a:ext>
            </a:extLst>
          </p:cNvPr>
          <p:cNvPicPr>
            <a:picLocks noChangeAspect="1"/>
          </p:cNvPicPr>
          <p:nvPr/>
        </p:nvPicPr>
        <p:blipFill rotWithShape="1">
          <a:blip r:embed="rId4"/>
          <a:srcRect l="361" t="32818" r="47406" b="-122"/>
          <a:stretch/>
        </p:blipFill>
        <p:spPr>
          <a:xfrm>
            <a:off x="4337145" y="1261656"/>
            <a:ext cx="2033131" cy="2504376"/>
          </a:xfrm>
          <a:prstGeom prst="rect">
            <a:avLst/>
          </a:prstGeom>
        </p:spPr>
      </p:pic>
      <p:sp>
        <p:nvSpPr>
          <p:cNvPr id="14" name="Rectangle 13">
            <a:extLst>
              <a:ext uri="{FF2B5EF4-FFF2-40B4-BE49-F238E27FC236}">
                <a16:creationId xmlns:a16="http://schemas.microsoft.com/office/drawing/2014/main" id="{2DAF09CB-184C-AC48-8E7A-9AC52BC3486C}"/>
              </a:ext>
            </a:extLst>
          </p:cNvPr>
          <p:cNvSpPr/>
          <p:nvPr/>
        </p:nvSpPr>
        <p:spPr>
          <a:xfrm>
            <a:off x="4572516" y="3746258"/>
            <a:ext cx="1688026" cy="307777"/>
          </a:xfrm>
          <a:prstGeom prst="rect">
            <a:avLst/>
          </a:prstGeom>
        </p:spPr>
        <p:txBody>
          <a:bodyPr wrap="none">
            <a:spAutoFit/>
          </a:bodyPr>
          <a:lstStyle/>
          <a:p>
            <a:r>
              <a:rPr lang="en-US" sz="1400" dirty="0"/>
              <a:t>Transformer Model</a:t>
            </a:r>
          </a:p>
        </p:txBody>
      </p:sp>
      <p:pic>
        <p:nvPicPr>
          <p:cNvPr id="15" name="Picture 14">
            <a:extLst>
              <a:ext uri="{FF2B5EF4-FFF2-40B4-BE49-F238E27FC236}">
                <a16:creationId xmlns:a16="http://schemas.microsoft.com/office/drawing/2014/main" id="{540C8EE9-9AAF-1F45-A7E1-991E266E0144}"/>
              </a:ext>
            </a:extLst>
          </p:cNvPr>
          <p:cNvPicPr>
            <a:picLocks noChangeAspect="1"/>
          </p:cNvPicPr>
          <p:nvPr/>
        </p:nvPicPr>
        <p:blipFill>
          <a:blip r:embed="rId5"/>
          <a:stretch>
            <a:fillRect/>
          </a:stretch>
        </p:blipFill>
        <p:spPr>
          <a:xfrm>
            <a:off x="7269146" y="1438052"/>
            <a:ext cx="3539117" cy="2325288"/>
          </a:xfrm>
          <a:prstGeom prst="rect">
            <a:avLst/>
          </a:prstGeom>
        </p:spPr>
      </p:pic>
      <p:pic>
        <p:nvPicPr>
          <p:cNvPr id="16" name="Picture 15">
            <a:extLst>
              <a:ext uri="{FF2B5EF4-FFF2-40B4-BE49-F238E27FC236}">
                <a16:creationId xmlns:a16="http://schemas.microsoft.com/office/drawing/2014/main" id="{CB0858B7-277E-CB48-97D2-AB69807F310A}"/>
              </a:ext>
            </a:extLst>
          </p:cNvPr>
          <p:cNvPicPr>
            <a:picLocks noChangeAspect="1"/>
          </p:cNvPicPr>
          <p:nvPr/>
        </p:nvPicPr>
        <p:blipFill>
          <a:blip r:embed="rId6"/>
          <a:stretch>
            <a:fillRect/>
          </a:stretch>
        </p:blipFill>
        <p:spPr>
          <a:xfrm>
            <a:off x="7269146" y="3763340"/>
            <a:ext cx="3381973" cy="2325288"/>
          </a:xfrm>
          <a:prstGeom prst="rect">
            <a:avLst/>
          </a:prstGeom>
        </p:spPr>
      </p:pic>
      <p:sp>
        <p:nvSpPr>
          <p:cNvPr id="17" name="Rectangle 16">
            <a:extLst>
              <a:ext uri="{FF2B5EF4-FFF2-40B4-BE49-F238E27FC236}">
                <a16:creationId xmlns:a16="http://schemas.microsoft.com/office/drawing/2014/main" id="{CE2D0F04-7867-D849-9A35-A7440D41D58F}"/>
              </a:ext>
            </a:extLst>
          </p:cNvPr>
          <p:cNvSpPr/>
          <p:nvPr/>
        </p:nvSpPr>
        <p:spPr>
          <a:xfrm>
            <a:off x="7347119" y="6241000"/>
            <a:ext cx="3383170" cy="307777"/>
          </a:xfrm>
          <a:prstGeom prst="rect">
            <a:avLst/>
          </a:prstGeom>
        </p:spPr>
        <p:txBody>
          <a:bodyPr wrap="none">
            <a:spAutoFit/>
          </a:bodyPr>
          <a:lstStyle/>
          <a:p>
            <a:r>
              <a:rPr lang="en-US" sz="1400" dirty="0"/>
              <a:t>BERT Unsupervised Pre-Training Tasks </a:t>
            </a:r>
          </a:p>
        </p:txBody>
      </p:sp>
      <p:sp>
        <p:nvSpPr>
          <p:cNvPr id="18" name="Right Arrow 17">
            <a:extLst>
              <a:ext uri="{FF2B5EF4-FFF2-40B4-BE49-F238E27FC236}">
                <a16:creationId xmlns:a16="http://schemas.microsoft.com/office/drawing/2014/main" id="{71D60483-A3E4-3F4F-97E6-DDD5BEB22451}"/>
              </a:ext>
            </a:extLst>
          </p:cNvPr>
          <p:cNvSpPr/>
          <p:nvPr/>
        </p:nvSpPr>
        <p:spPr>
          <a:xfrm rot="5400000">
            <a:off x="1000142" y="1418891"/>
            <a:ext cx="627512" cy="3130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BADA74F1-6CCC-D94B-A88E-4C57060C3866}"/>
              </a:ext>
            </a:extLst>
          </p:cNvPr>
          <p:cNvSpPr/>
          <p:nvPr/>
        </p:nvSpPr>
        <p:spPr>
          <a:xfrm>
            <a:off x="6527420" y="2724453"/>
            <a:ext cx="741726" cy="3130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1F86C4B6-E952-7749-ABC9-21E829D5FE9C}"/>
              </a:ext>
            </a:extLst>
          </p:cNvPr>
          <p:cNvSpPr/>
          <p:nvPr/>
        </p:nvSpPr>
        <p:spPr>
          <a:xfrm rot="19109667">
            <a:off x="3607531" y="3786880"/>
            <a:ext cx="664573" cy="3130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B8F95D35-13DA-674E-9B82-AFB849747933}"/>
              </a:ext>
            </a:extLst>
          </p:cNvPr>
          <p:cNvSpPr/>
          <p:nvPr/>
        </p:nvSpPr>
        <p:spPr>
          <a:xfrm rot="2820560">
            <a:off x="2241028" y="3869239"/>
            <a:ext cx="627023" cy="3130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84DE8AD6-ED8F-5D4A-9FD8-29E000DA4A65}"/>
              </a:ext>
            </a:extLst>
          </p:cNvPr>
          <p:cNvSpPr/>
          <p:nvPr/>
        </p:nvSpPr>
        <p:spPr>
          <a:xfrm rot="2381302">
            <a:off x="6483361" y="3753511"/>
            <a:ext cx="741726" cy="3130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2FFB2F77-A6B9-2147-8190-BB4030AC2D44}"/>
              </a:ext>
            </a:extLst>
          </p:cNvPr>
          <p:cNvSpPr/>
          <p:nvPr/>
        </p:nvSpPr>
        <p:spPr>
          <a:xfrm rot="2381302">
            <a:off x="10535739" y="3316205"/>
            <a:ext cx="741726" cy="3130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C606EF6-9BC0-BC48-B52C-D94645D186AB}"/>
              </a:ext>
            </a:extLst>
          </p:cNvPr>
          <p:cNvSpPr/>
          <p:nvPr/>
        </p:nvSpPr>
        <p:spPr>
          <a:xfrm rot="19536922">
            <a:off x="10477368" y="4201523"/>
            <a:ext cx="741726" cy="3130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100F87BA-E9AF-AF4A-BC63-CDFE1C0C2E2E}"/>
              </a:ext>
            </a:extLst>
          </p:cNvPr>
          <p:cNvSpPr txBox="1"/>
          <p:nvPr/>
        </p:nvSpPr>
        <p:spPr>
          <a:xfrm>
            <a:off x="11137446" y="3761487"/>
            <a:ext cx="813043" cy="369332"/>
          </a:xfrm>
          <a:prstGeom prst="rect">
            <a:avLst/>
          </a:prstGeom>
          <a:noFill/>
        </p:spPr>
        <p:txBody>
          <a:bodyPr wrap="none" rtlCol="0">
            <a:spAutoFit/>
          </a:bodyPr>
          <a:lstStyle/>
          <a:p>
            <a:r>
              <a:rPr lang="en-US" dirty="0"/>
              <a:t>Model</a:t>
            </a:r>
          </a:p>
        </p:txBody>
      </p:sp>
      <p:sp>
        <p:nvSpPr>
          <p:cNvPr id="35" name="TextBox 34">
            <a:extLst>
              <a:ext uri="{FF2B5EF4-FFF2-40B4-BE49-F238E27FC236}">
                <a16:creationId xmlns:a16="http://schemas.microsoft.com/office/drawing/2014/main" id="{D3D32E4A-417E-7D48-A313-30F5A28A8F0D}"/>
              </a:ext>
            </a:extLst>
          </p:cNvPr>
          <p:cNvSpPr txBox="1"/>
          <p:nvPr/>
        </p:nvSpPr>
        <p:spPr>
          <a:xfrm>
            <a:off x="8869248" y="1101014"/>
            <a:ext cx="697627" cy="369332"/>
          </a:xfrm>
          <a:prstGeom prst="rect">
            <a:avLst/>
          </a:prstGeom>
          <a:noFill/>
        </p:spPr>
        <p:txBody>
          <a:bodyPr wrap="none" rtlCol="0">
            <a:spAutoFit/>
          </a:bodyPr>
          <a:lstStyle/>
          <a:p>
            <a:r>
              <a:rPr lang="en-US" dirty="0"/>
              <a:t>MLM</a:t>
            </a:r>
          </a:p>
        </p:txBody>
      </p:sp>
      <p:sp>
        <p:nvSpPr>
          <p:cNvPr id="37" name="TextBox 36">
            <a:extLst>
              <a:ext uri="{FF2B5EF4-FFF2-40B4-BE49-F238E27FC236}">
                <a16:creationId xmlns:a16="http://schemas.microsoft.com/office/drawing/2014/main" id="{AA92EB4C-3BE7-014B-90CB-E6D485DEDA39}"/>
              </a:ext>
            </a:extLst>
          </p:cNvPr>
          <p:cNvSpPr txBox="1"/>
          <p:nvPr/>
        </p:nvSpPr>
        <p:spPr>
          <a:xfrm>
            <a:off x="8907720" y="4041907"/>
            <a:ext cx="659155" cy="369332"/>
          </a:xfrm>
          <a:prstGeom prst="rect">
            <a:avLst/>
          </a:prstGeom>
          <a:noFill/>
        </p:spPr>
        <p:txBody>
          <a:bodyPr wrap="none" rtlCol="0">
            <a:spAutoFit/>
          </a:bodyPr>
          <a:lstStyle/>
          <a:p>
            <a:r>
              <a:rPr lang="en-US" dirty="0"/>
              <a:t>NSP</a:t>
            </a:r>
          </a:p>
        </p:txBody>
      </p:sp>
    </p:spTree>
    <p:extLst>
      <p:ext uri="{BB962C8B-B14F-4D97-AF65-F5344CB8AC3E}">
        <p14:creationId xmlns:p14="http://schemas.microsoft.com/office/powerpoint/2010/main" val="513544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9429C6-29A3-6F46-AC66-BD409F42460D}"/>
              </a:ext>
            </a:extLst>
          </p:cNvPr>
          <p:cNvSpPr txBox="1"/>
          <p:nvPr/>
        </p:nvSpPr>
        <p:spPr>
          <a:xfrm>
            <a:off x="2921092" y="285019"/>
            <a:ext cx="6349815" cy="584775"/>
          </a:xfrm>
          <a:prstGeom prst="rect">
            <a:avLst/>
          </a:prstGeom>
          <a:noFill/>
        </p:spPr>
        <p:txBody>
          <a:bodyPr wrap="none" rtlCol="0">
            <a:spAutoFit/>
          </a:bodyPr>
          <a:lstStyle/>
          <a:p>
            <a:r>
              <a:rPr lang="en-US" sz="3200" b="1" dirty="0"/>
              <a:t>Masked Language Model (MLM)</a:t>
            </a:r>
          </a:p>
        </p:txBody>
      </p:sp>
      <p:sp>
        <p:nvSpPr>
          <p:cNvPr id="3" name="TextBox 2">
            <a:extLst>
              <a:ext uri="{FF2B5EF4-FFF2-40B4-BE49-F238E27FC236}">
                <a16:creationId xmlns:a16="http://schemas.microsoft.com/office/drawing/2014/main" id="{1736F2AF-2ADA-D74F-BA3A-AEF424B107DF}"/>
              </a:ext>
            </a:extLst>
          </p:cNvPr>
          <p:cNvSpPr txBox="1"/>
          <p:nvPr/>
        </p:nvSpPr>
        <p:spPr>
          <a:xfrm>
            <a:off x="666024" y="992458"/>
            <a:ext cx="10585556" cy="1200329"/>
          </a:xfrm>
          <a:prstGeom prst="rect">
            <a:avLst/>
          </a:prstGeom>
          <a:noFill/>
        </p:spPr>
        <p:txBody>
          <a:bodyPr wrap="square" rtlCol="0">
            <a:spAutoFit/>
          </a:bodyPr>
          <a:lstStyle/>
          <a:p>
            <a:r>
              <a:rPr lang="en-US" dirty="0"/>
              <a:t>Before feeding word sequences into BERT, 15% of the words in each sequence are replaced with a [MASK] token. The model then attempts to predict the original value of the masked words, based on the context provided by the other, non-masked, words in the sequence. In technical terms, the prediction of the output words requires</a:t>
            </a:r>
          </a:p>
        </p:txBody>
      </p:sp>
      <p:sp>
        <p:nvSpPr>
          <p:cNvPr id="4" name="TextBox 3">
            <a:extLst>
              <a:ext uri="{FF2B5EF4-FFF2-40B4-BE49-F238E27FC236}">
                <a16:creationId xmlns:a16="http://schemas.microsoft.com/office/drawing/2014/main" id="{48DA3DFA-B8C6-C149-AB56-9D4DE205D774}"/>
              </a:ext>
            </a:extLst>
          </p:cNvPr>
          <p:cNvSpPr txBox="1"/>
          <p:nvPr/>
        </p:nvSpPr>
        <p:spPr>
          <a:xfrm>
            <a:off x="208704" y="3228712"/>
            <a:ext cx="6340197" cy="1754326"/>
          </a:xfrm>
          <a:prstGeom prst="rect">
            <a:avLst/>
          </a:prstGeom>
          <a:noFill/>
        </p:spPr>
        <p:txBody>
          <a:bodyPr wrap="none" rtlCol="0">
            <a:spAutoFit/>
          </a:bodyPr>
          <a:lstStyle/>
          <a:p>
            <a:r>
              <a:rPr lang="en-US" dirty="0"/>
              <a:t>1. Adding a classification layer on top of the encoder output.</a:t>
            </a:r>
          </a:p>
          <a:p>
            <a:r>
              <a:rPr lang="en-US" dirty="0"/>
              <a:t>2. Multiplying the output vectors by the embedding matrix, </a:t>
            </a:r>
          </a:p>
          <a:p>
            <a:r>
              <a:rPr lang="en-US" dirty="0"/>
              <a:t>    transforming them into the vocabulary dimension.</a:t>
            </a:r>
          </a:p>
          <a:p>
            <a:r>
              <a:rPr lang="en-US" dirty="0"/>
              <a:t>3. Calculating the probability of each word in the vocabulary </a:t>
            </a:r>
          </a:p>
          <a:p>
            <a:r>
              <a:rPr lang="en-US" dirty="0"/>
              <a:t>    with </a:t>
            </a:r>
            <a:r>
              <a:rPr lang="en-US" dirty="0" err="1"/>
              <a:t>softmax</a:t>
            </a:r>
            <a:r>
              <a:rPr lang="en-US" dirty="0"/>
              <a:t>.</a:t>
            </a:r>
          </a:p>
          <a:p>
            <a:endParaRPr lang="en-US" dirty="0"/>
          </a:p>
        </p:txBody>
      </p:sp>
      <p:pic>
        <p:nvPicPr>
          <p:cNvPr id="6" name="Picture 5">
            <a:extLst>
              <a:ext uri="{FF2B5EF4-FFF2-40B4-BE49-F238E27FC236}">
                <a16:creationId xmlns:a16="http://schemas.microsoft.com/office/drawing/2014/main" id="{14C5C53B-E87A-5D4F-A463-2A35474714CB}"/>
              </a:ext>
            </a:extLst>
          </p:cNvPr>
          <p:cNvPicPr>
            <a:picLocks noChangeAspect="1"/>
          </p:cNvPicPr>
          <p:nvPr/>
        </p:nvPicPr>
        <p:blipFill>
          <a:blip r:embed="rId3"/>
          <a:stretch>
            <a:fillRect/>
          </a:stretch>
        </p:blipFill>
        <p:spPr>
          <a:xfrm>
            <a:off x="6323181" y="2192787"/>
            <a:ext cx="5823487" cy="3826176"/>
          </a:xfrm>
          <a:prstGeom prst="rect">
            <a:avLst/>
          </a:prstGeom>
        </p:spPr>
      </p:pic>
    </p:spTree>
    <p:extLst>
      <p:ext uri="{BB962C8B-B14F-4D97-AF65-F5344CB8AC3E}">
        <p14:creationId xmlns:p14="http://schemas.microsoft.com/office/powerpoint/2010/main" val="720191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B964DE-FFF6-F14B-8749-D370CC767E02}"/>
              </a:ext>
            </a:extLst>
          </p:cNvPr>
          <p:cNvSpPr txBox="1"/>
          <p:nvPr/>
        </p:nvSpPr>
        <p:spPr>
          <a:xfrm>
            <a:off x="2917886" y="278781"/>
            <a:ext cx="6356227" cy="584775"/>
          </a:xfrm>
          <a:prstGeom prst="rect">
            <a:avLst/>
          </a:prstGeom>
          <a:noFill/>
        </p:spPr>
        <p:txBody>
          <a:bodyPr wrap="none" rtlCol="0">
            <a:spAutoFit/>
          </a:bodyPr>
          <a:lstStyle/>
          <a:p>
            <a:r>
              <a:rPr lang="en-US" sz="3200" b="1" dirty="0"/>
              <a:t>Next Sentence Prediction (NSP)</a:t>
            </a:r>
          </a:p>
        </p:txBody>
      </p:sp>
      <p:pic>
        <p:nvPicPr>
          <p:cNvPr id="4" name="Picture 3">
            <a:extLst>
              <a:ext uri="{FF2B5EF4-FFF2-40B4-BE49-F238E27FC236}">
                <a16:creationId xmlns:a16="http://schemas.microsoft.com/office/drawing/2014/main" id="{1CA6C9C7-1457-4A4B-B9D9-B57549907431}"/>
              </a:ext>
            </a:extLst>
          </p:cNvPr>
          <p:cNvPicPr>
            <a:picLocks noChangeAspect="1"/>
          </p:cNvPicPr>
          <p:nvPr/>
        </p:nvPicPr>
        <p:blipFill>
          <a:blip r:embed="rId2"/>
          <a:stretch>
            <a:fillRect/>
          </a:stretch>
        </p:blipFill>
        <p:spPr>
          <a:xfrm>
            <a:off x="5632458" y="2592450"/>
            <a:ext cx="5526206" cy="3799563"/>
          </a:xfrm>
          <a:prstGeom prst="rect">
            <a:avLst/>
          </a:prstGeom>
        </p:spPr>
      </p:pic>
      <p:sp>
        <p:nvSpPr>
          <p:cNvPr id="5" name="TextBox 4">
            <a:extLst>
              <a:ext uri="{FF2B5EF4-FFF2-40B4-BE49-F238E27FC236}">
                <a16:creationId xmlns:a16="http://schemas.microsoft.com/office/drawing/2014/main" id="{AD87C490-F417-BE40-B0A7-274676A1F4A8}"/>
              </a:ext>
            </a:extLst>
          </p:cNvPr>
          <p:cNvSpPr txBox="1"/>
          <p:nvPr/>
        </p:nvSpPr>
        <p:spPr>
          <a:xfrm>
            <a:off x="468350" y="989339"/>
            <a:ext cx="11465639" cy="1477328"/>
          </a:xfrm>
          <a:prstGeom prst="rect">
            <a:avLst/>
          </a:prstGeom>
          <a:noFill/>
        </p:spPr>
        <p:txBody>
          <a:bodyPr wrap="none" rtlCol="0">
            <a:spAutoFit/>
          </a:bodyPr>
          <a:lstStyle/>
          <a:p>
            <a:r>
              <a:rPr lang="en-US" dirty="0"/>
              <a:t>In the BERT training process, the model receives pairs of sentences as input and learns to predict if the </a:t>
            </a:r>
          </a:p>
          <a:p>
            <a:r>
              <a:rPr lang="en-US" dirty="0"/>
              <a:t>second sentence in the pair is the subsequent sentence in the original document. During training, 50% of </a:t>
            </a:r>
          </a:p>
          <a:p>
            <a:r>
              <a:rPr lang="en-US" dirty="0"/>
              <a:t>the inputs are a pair in which the second sentence is the subsequent sentence in the original document, </a:t>
            </a:r>
          </a:p>
          <a:p>
            <a:r>
              <a:rPr lang="en-US" dirty="0"/>
              <a:t>while in the other 50% a random sentence from the corpus is chosen as the second sentence. The assumption</a:t>
            </a:r>
          </a:p>
          <a:p>
            <a:r>
              <a:rPr lang="en-US" dirty="0"/>
              <a:t> is that the random sentence will be disconnected from the first sentence</a:t>
            </a:r>
          </a:p>
        </p:txBody>
      </p:sp>
      <p:sp>
        <p:nvSpPr>
          <p:cNvPr id="6" name="Rectangle 5">
            <a:extLst>
              <a:ext uri="{FF2B5EF4-FFF2-40B4-BE49-F238E27FC236}">
                <a16:creationId xmlns:a16="http://schemas.microsoft.com/office/drawing/2014/main" id="{E3E1E02D-D63F-4D47-AA19-AFD82401D59F}"/>
              </a:ext>
            </a:extLst>
          </p:cNvPr>
          <p:cNvSpPr/>
          <p:nvPr/>
        </p:nvSpPr>
        <p:spPr>
          <a:xfrm>
            <a:off x="464624" y="3429000"/>
            <a:ext cx="7240869" cy="2031325"/>
          </a:xfrm>
          <a:prstGeom prst="rect">
            <a:avLst/>
          </a:prstGeom>
        </p:spPr>
        <p:txBody>
          <a:bodyPr wrap="square">
            <a:spAutoFit/>
          </a:bodyPr>
          <a:lstStyle/>
          <a:p>
            <a:pPr>
              <a:buFont typeface="+mj-lt"/>
              <a:buAutoNum type="arabicPeriod"/>
            </a:pPr>
            <a:r>
              <a:rPr lang="en-US" dirty="0"/>
              <a:t> The entire input sequence goes through the </a:t>
            </a:r>
          </a:p>
          <a:p>
            <a:r>
              <a:rPr lang="en-US" dirty="0"/>
              <a:t>    Transformer model.</a:t>
            </a:r>
          </a:p>
          <a:p>
            <a:r>
              <a:rPr lang="en-US" dirty="0"/>
              <a:t>2. The output of the [CLS] token is transformed into </a:t>
            </a:r>
          </a:p>
          <a:p>
            <a:r>
              <a:rPr lang="en-US" dirty="0"/>
              <a:t>    a 2×1 shaped vector, using a simple classification </a:t>
            </a:r>
          </a:p>
          <a:p>
            <a:r>
              <a:rPr lang="en-US" dirty="0"/>
              <a:t>    Layer (learned matrices of weights and biases).</a:t>
            </a:r>
          </a:p>
          <a:p>
            <a:r>
              <a:rPr lang="en-US" dirty="0"/>
              <a:t>3. Calculating the probability of </a:t>
            </a:r>
            <a:r>
              <a:rPr lang="en-US" dirty="0" err="1"/>
              <a:t>IsNextSequence</a:t>
            </a:r>
            <a:r>
              <a:rPr lang="en-US" dirty="0"/>
              <a:t> </a:t>
            </a:r>
          </a:p>
          <a:p>
            <a:r>
              <a:rPr lang="en-US" dirty="0"/>
              <a:t>    with </a:t>
            </a:r>
            <a:r>
              <a:rPr lang="en-US" dirty="0" err="1"/>
              <a:t>softmax</a:t>
            </a:r>
            <a:r>
              <a:rPr lang="en-US" dirty="0"/>
              <a:t>.</a:t>
            </a:r>
            <a:endParaRPr lang="en-US" b="0" i="0" u="none" strike="noStrike" dirty="0">
              <a:effectLst/>
            </a:endParaRPr>
          </a:p>
        </p:txBody>
      </p:sp>
    </p:spTree>
    <p:extLst>
      <p:ext uri="{BB962C8B-B14F-4D97-AF65-F5344CB8AC3E}">
        <p14:creationId xmlns:p14="http://schemas.microsoft.com/office/powerpoint/2010/main" val="38285794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90AA56-0378-8E44-8743-F1013F84422C}"/>
              </a:ext>
            </a:extLst>
          </p:cNvPr>
          <p:cNvPicPr>
            <a:picLocks noChangeAspect="1"/>
          </p:cNvPicPr>
          <p:nvPr/>
        </p:nvPicPr>
        <p:blipFill>
          <a:blip r:embed="rId2"/>
          <a:stretch>
            <a:fillRect/>
          </a:stretch>
        </p:blipFill>
        <p:spPr>
          <a:xfrm>
            <a:off x="3331569" y="643679"/>
            <a:ext cx="5528862" cy="5570642"/>
          </a:xfrm>
          <a:prstGeom prst="rect">
            <a:avLst/>
          </a:prstGeom>
        </p:spPr>
      </p:pic>
    </p:spTree>
    <p:extLst>
      <p:ext uri="{BB962C8B-B14F-4D97-AF65-F5344CB8AC3E}">
        <p14:creationId xmlns:p14="http://schemas.microsoft.com/office/powerpoint/2010/main" val="2449864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D66F464-9479-0A44-8BD0-B689E656CBF5}"/>
              </a:ext>
            </a:extLst>
          </p:cNvPr>
          <p:cNvGrpSpPr/>
          <p:nvPr/>
        </p:nvGrpSpPr>
        <p:grpSpPr>
          <a:xfrm>
            <a:off x="424029" y="1336431"/>
            <a:ext cx="2425222" cy="3643753"/>
            <a:chOff x="501805" y="1301961"/>
            <a:chExt cx="2375738" cy="2902049"/>
          </a:xfrm>
        </p:grpSpPr>
        <p:pic>
          <p:nvPicPr>
            <p:cNvPr id="3073" name="Picture 1" descr="page1image44671520">
              <a:extLst>
                <a:ext uri="{FF2B5EF4-FFF2-40B4-BE49-F238E27FC236}">
                  <a16:creationId xmlns:a16="http://schemas.microsoft.com/office/drawing/2014/main" id="{B459A69F-362B-7648-B459-AF5AECC58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805" y="1628078"/>
              <a:ext cx="2375738" cy="25759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57F97C5-1514-9B41-BBDD-AD84A4E3289A}"/>
                </a:ext>
              </a:extLst>
            </p:cNvPr>
            <p:cNvSpPr txBox="1"/>
            <p:nvPr/>
          </p:nvSpPr>
          <p:spPr>
            <a:xfrm>
              <a:off x="1124147" y="1301961"/>
              <a:ext cx="1131053" cy="326117"/>
            </a:xfrm>
            <a:prstGeom prst="rect">
              <a:avLst/>
            </a:prstGeom>
            <a:noFill/>
          </p:spPr>
          <p:txBody>
            <a:bodyPr wrap="square" rtlCol="0">
              <a:spAutoFit/>
            </a:bodyPr>
            <a:lstStyle/>
            <a:p>
              <a:r>
                <a:rPr lang="en-US" dirty="0"/>
                <a:t>PDF File</a:t>
              </a:r>
            </a:p>
          </p:txBody>
        </p:sp>
      </p:grpSp>
      <p:sp>
        <p:nvSpPr>
          <p:cNvPr id="5" name="Rectangle 4">
            <a:extLst>
              <a:ext uri="{FF2B5EF4-FFF2-40B4-BE49-F238E27FC236}">
                <a16:creationId xmlns:a16="http://schemas.microsoft.com/office/drawing/2014/main" id="{37EEA4D8-2ECF-0742-91C1-145389D5526B}"/>
              </a:ext>
            </a:extLst>
          </p:cNvPr>
          <p:cNvSpPr/>
          <p:nvPr/>
        </p:nvSpPr>
        <p:spPr>
          <a:xfrm>
            <a:off x="4247271" y="912553"/>
            <a:ext cx="2815152" cy="27159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a:t>
            </a:r>
            <a:r>
              <a:rPr lang="en-US" sz="1050" dirty="0" err="1">
                <a:solidFill>
                  <a:schemeClr val="tx1"/>
                </a:solidFill>
              </a:rPr>
              <a:t>ufeff</a:t>
            </a:r>
            <a:r>
              <a:rPr lang="en-US" sz="1050" dirty="0">
                <a:solidFill>
                  <a:schemeClr val="tx1"/>
                </a:solidFill>
              </a:rPr>
              <a:t>________________ </a:t>
            </a:r>
            <a:r>
              <a:rPr lang="en-US" sz="1200" dirty="0">
                <a:solidFill>
                  <a:schemeClr val="tx1"/>
                </a:solidFill>
              </a:rPr>
              <a:t>.. . II . </a:t>
            </a:r>
            <a:r>
              <a:rPr lang="th-TH" sz="1200" dirty="0">
                <a:solidFill>
                  <a:schemeClr val="tx1"/>
                </a:solidFill>
              </a:rPr>
              <a:t>สัญญาเลขที่ </a:t>
            </a:r>
            <a:r>
              <a:rPr lang="en-US" sz="1050" dirty="0">
                <a:solidFill>
                  <a:schemeClr val="tx1"/>
                </a:solidFill>
              </a:rPr>
              <a:t>TMV/CM212015-1575/BBB/</a:t>
            </a:r>
            <a:r>
              <a:rPr lang="en-US" sz="1050" dirty="0" err="1">
                <a:solidFill>
                  <a:schemeClr val="tx1"/>
                </a:solidFill>
              </a:rPr>
              <a:t>ys</a:t>
            </a:r>
            <a:r>
              <a:rPr lang="en-US" sz="1050" dirty="0">
                <a:solidFill>
                  <a:schemeClr val="tx1"/>
                </a:solidFill>
              </a:rPr>
              <a:t> Project : FTTX Fund Code</a:t>
            </a:r>
            <a:r>
              <a:rPr lang="en-US" sz="1200" dirty="0">
                <a:solidFill>
                  <a:schemeClr val="tx1"/>
                </a:solidFill>
              </a:rPr>
              <a:t> : ...... </a:t>
            </a:r>
            <a:r>
              <a:rPr lang="en-US" sz="1050" dirty="0">
                <a:solidFill>
                  <a:schemeClr val="tx1"/>
                </a:solidFill>
              </a:rPr>
              <a:t>Fund Center </a:t>
            </a:r>
            <a:r>
              <a:rPr lang="en-US" sz="1200" dirty="0">
                <a:solidFill>
                  <a:schemeClr val="tx1"/>
                </a:solidFill>
              </a:rPr>
              <a:t>: </a:t>
            </a:r>
            <a:r>
              <a:rPr lang="th-TH" sz="1200" dirty="0">
                <a:solidFill>
                  <a:schemeClr val="tx1"/>
                </a:solidFill>
              </a:rPr>
              <a:t>สัญญาว่าจ้างสร้าง และ/หรือ ปรับปรงข่ายสายสัญญาณโทรคมนาคม สัญญาฉบับนี้</a:t>
            </a:r>
            <a:r>
              <a:rPr lang="th-TH" sz="1200" dirty="0" err="1">
                <a:solidFill>
                  <a:schemeClr val="tx1"/>
                </a:solidFill>
              </a:rPr>
              <a:t>ทํา</a:t>
            </a:r>
            <a:r>
              <a:rPr lang="th-TH" sz="1200" dirty="0">
                <a:solidFill>
                  <a:schemeClr val="tx1"/>
                </a:solidFill>
              </a:rPr>
              <a:t>ขึ้นเมื่อวันที่ 0 1 .ค. 2558 ณบริษัท </a:t>
            </a:r>
            <a:r>
              <a:rPr lang="th-TH" sz="1200" dirty="0" err="1">
                <a:solidFill>
                  <a:schemeClr val="tx1"/>
                </a:solidFill>
              </a:rPr>
              <a:t>ท</a:t>
            </a:r>
            <a:r>
              <a:rPr lang="th-TH" sz="1200" dirty="0">
                <a:solidFill>
                  <a:schemeClr val="tx1"/>
                </a:solidFill>
              </a:rPr>
              <a:t>รู </a:t>
            </a:r>
            <a:r>
              <a:rPr lang="th-TH" sz="1200" dirty="0" err="1">
                <a:solidFill>
                  <a:schemeClr val="tx1"/>
                </a:solidFill>
              </a:rPr>
              <a:t>มูฟ</a:t>
            </a:r>
            <a:r>
              <a:rPr lang="th-TH" sz="1200" dirty="0">
                <a:solidFill>
                  <a:schemeClr val="tx1"/>
                </a:solidFill>
              </a:rPr>
              <a:t> </a:t>
            </a:r>
            <a:r>
              <a:rPr lang="th-TH" sz="1200" dirty="0" err="1">
                <a:solidFill>
                  <a:schemeClr val="tx1"/>
                </a:solidFill>
              </a:rPr>
              <a:t>จํา</a:t>
            </a:r>
            <a:r>
              <a:rPr lang="th-TH" sz="1200" dirty="0">
                <a:solidFill>
                  <a:schemeClr val="tx1"/>
                </a:solidFill>
              </a:rPr>
              <a:t>กัดระหว่าง (1) บริษัท </a:t>
            </a:r>
            <a:r>
              <a:rPr lang="th-TH" sz="1200" dirty="0" err="1">
                <a:solidFill>
                  <a:schemeClr val="tx1"/>
                </a:solidFill>
              </a:rPr>
              <a:t>ท</a:t>
            </a:r>
            <a:r>
              <a:rPr lang="th-TH" sz="1200" dirty="0">
                <a:solidFill>
                  <a:schemeClr val="tx1"/>
                </a:solidFill>
              </a:rPr>
              <a:t>รู </a:t>
            </a:r>
            <a:r>
              <a:rPr lang="th-TH" sz="1200" dirty="0" err="1">
                <a:solidFill>
                  <a:schemeClr val="tx1"/>
                </a:solidFill>
              </a:rPr>
              <a:t>มูฟ</a:t>
            </a:r>
            <a:r>
              <a:rPr lang="th-TH" sz="1200" dirty="0">
                <a:solidFill>
                  <a:schemeClr val="tx1"/>
                </a:solidFill>
              </a:rPr>
              <a:t> </a:t>
            </a:r>
            <a:r>
              <a:rPr lang="th-TH" sz="1200" dirty="0" err="1">
                <a:solidFill>
                  <a:schemeClr val="tx1"/>
                </a:solidFill>
              </a:rPr>
              <a:t>จํา</a:t>
            </a:r>
            <a:r>
              <a:rPr lang="th-TH" sz="1200" dirty="0">
                <a:solidFill>
                  <a:schemeClr val="tx1"/>
                </a:solidFill>
              </a:rPr>
              <a:t>กัด โดย นายศุภชัย เจียรวนนท์ และศาสตราจารย์พิเศษ </a:t>
            </a:r>
            <a:r>
              <a:rPr lang="th-TH" sz="1200" dirty="0" err="1">
                <a:solidFill>
                  <a:schemeClr val="tx1"/>
                </a:solidFill>
              </a:rPr>
              <a:t>อ</a:t>
            </a:r>
            <a:r>
              <a:rPr lang="th-TH" sz="1200" dirty="0">
                <a:solidFill>
                  <a:schemeClr val="tx1"/>
                </a:solidFill>
              </a:rPr>
              <a:t>สึก อัศว</a:t>
            </a:r>
            <a:r>
              <a:rPr lang="th-TH" sz="1200" dirty="0" err="1">
                <a:solidFill>
                  <a:schemeClr val="tx1"/>
                </a:solidFill>
              </a:rPr>
              <a:t>า</a:t>
            </a:r>
            <a:r>
              <a:rPr lang="th-TH" sz="1200" dirty="0">
                <a:solidFill>
                  <a:schemeClr val="tx1"/>
                </a:solidFill>
              </a:rPr>
              <a:t>นันท์ กรรมการผู้มี</a:t>
            </a:r>
            <a:r>
              <a:rPr lang="th-TH" sz="1200" dirty="0" err="1">
                <a:solidFill>
                  <a:schemeClr val="tx1"/>
                </a:solidFill>
              </a:rPr>
              <a:t>อํา</a:t>
            </a:r>
            <a:r>
              <a:rPr lang="th-TH" sz="1200" dirty="0">
                <a:solidFill>
                  <a:schemeClr val="tx1"/>
                </a:solidFill>
              </a:rPr>
              <a:t>นา</a:t>
            </a:r>
            <a:r>
              <a:rPr lang="th-TH" sz="1200" dirty="0" err="1">
                <a:solidFill>
                  <a:schemeClr val="tx1"/>
                </a:solidFill>
              </a:rPr>
              <a:t>จ</a:t>
            </a:r>
            <a:r>
              <a:rPr lang="th-TH" sz="1200" dirty="0">
                <a:solidFill>
                  <a:schemeClr val="tx1"/>
                </a:solidFill>
              </a:rPr>
              <a:t> </a:t>
            </a:r>
            <a:r>
              <a:rPr lang="th-TH" sz="1200" dirty="0" err="1">
                <a:solidFill>
                  <a:schemeClr val="tx1"/>
                </a:solidFill>
              </a:rPr>
              <a:t>สํา</a:t>
            </a:r>
            <a:r>
              <a:rPr lang="th-TH" sz="1200" dirty="0">
                <a:solidFill>
                  <a:schemeClr val="tx1"/>
                </a:solidFill>
              </a:rPr>
              <a:t>นักงานตั้งอยู่เลขที่ 18 อาคารทรูทาวเวอร์ ถนนรัชดาภิเษก แขวงห้วยขวาง เขตห้วยขวาง กรุงเทพมหานคร ซึ่งต่อไปนี้ จะเรียกว่า "ผู้ว่าจ้าง" ฝ่ายหนึ่ง กับ </a:t>
            </a:r>
            <a:r>
              <a:rPr lang="th-TH" sz="1200" dirty="0" err="1">
                <a:solidFill>
                  <a:schemeClr val="tx1"/>
                </a:solidFill>
              </a:rPr>
              <a:t>อพ</a:t>
            </a:r>
            <a:r>
              <a:rPr lang="th-TH" sz="1200" dirty="0">
                <a:solidFill>
                  <a:schemeClr val="tx1"/>
                </a:solidFill>
              </a:rPr>
              <a:t> (2) </a:t>
            </a:r>
            <a:r>
              <a:rPr lang="th-TH" sz="1200" dirty="0">
                <a:solidFill>
                  <a:srgbClr val="FF0000"/>
                </a:solidFill>
              </a:rPr>
              <a:t>ห้างหุ้นส่วน</a:t>
            </a:r>
            <a:r>
              <a:rPr lang="th-TH" sz="1200" dirty="0" err="1">
                <a:solidFill>
                  <a:srgbClr val="FF0000"/>
                </a:solidFill>
              </a:rPr>
              <a:t>จํา</a:t>
            </a:r>
            <a:r>
              <a:rPr lang="th-TH" sz="1200" dirty="0">
                <a:solidFill>
                  <a:srgbClr val="FF0000"/>
                </a:solidFill>
              </a:rPr>
              <a:t>กัด บรอดแบนด์ </a:t>
            </a:r>
            <a:r>
              <a:rPr lang="th-TH" sz="1200" dirty="0">
                <a:solidFill>
                  <a:schemeClr val="tx1"/>
                </a:solidFill>
              </a:rPr>
              <a:t>โดยนายปัญญาวุฒิ พลราช หุ้นส่วนผู้จัดการส</a:t>
            </a:r>
            <a:r>
              <a:rPr lang="th-TH" sz="1200" dirty="0" err="1">
                <a:solidFill>
                  <a:schemeClr val="tx1"/>
                </a:solidFill>
              </a:rPr>
              <a:t>ํา</a:t>
            </a:r>
            <a:r>
              <a:rPr lang="th-TH" sz="1200" dirty="0">
                <a:solidFill>
                  <a:schemeClr val="tx1"/>
                </a:solidFill>
              </a:rPr>
              <a:t>นักงานตั้งอยู่เลขที่ 154 หมู่ ที่ 12 </a:t>
            </a:r>
            <a:r>
              <a:rPr lang="th-TH" sz="1200" dirty="0" err="1">
                <a:solidFill>
                  <a:schemeClr val="tx1"/>
                </a:solidFill>
              </a:rPr>
              <a:t>ตําบล</a:t>
            </a:r>
            <a:r>
              <a:rPr lang="th-TH" sz="1200" dirty="0">
                <a:solidFill>
                  <a:schemeClr val="tx1"/>
                </a:solidFill>
              </a:rPr>
              <a:t>กุดลาด </a:t>
            </a:r>
            <a:r>
              <a:rPr lang="th-TH" sz="1200" dirty="0" err="1">
                <a:solidFill>
                  <a:schemeClr val="tx1"/>
                </a:solidFill>
              </a:rPr>
              <a:t>อําเภอ</a:t>
            </a:r>
            <a:r>
              <a:rPr lang="th-TH" sz="1200" dirty="0">
                <a:solidFill>
                  <a:schemeClr val="tx1"/>
                </a:solidFill>
              </a:rPr>
              <a:t>เมืองอุบลราชธานี จังหวัดอุบลราชธานี ซึ่งต่อไปนี้จะเรียกว่า "ผู้รับจ้าง"อีกฝ่ายหนึ่ง โซกา นง </a:t>
            </a:r>
            <a:r>
              <a:rPr lang="en-US" sz="1050" dirty="0">
                <a:solidFill>
                  <a:schemeClr val="tx1"/>
                </a:solidFill>
              </a:rPr>
              <a:t>CA2-007</a:t>
            </a:r>
            <a:r>
              <a:rPr lang="en-US" sz="1200" dirty="0">
                <a:solidFill>
                  <a:schemeClr val="tx1"/>
                </a:solidFill>
              </a:rPr>
              <a:t> </a:t>
            </a:r>
            <a:r>
              <a:rPr lang="th-TH" sz="1200" dirty="0">
                <a:solidFill>
                  <a:schemeClr val="tx1"/>
                </a:solidFill>
              </a:rPr>
              <a:t>หน้า 19 </a:t>
            </a:r>
            <a:r>
              <a:rPr lang="en-US" sz="1050" dirty="0">
                <a:solidFill>
                  <a:schemeClr val="tx1"/>
                </a:solidFill>
              </a:rPr>
              <a:t>Standard Form 2015</a:t>
            </a:r>
            <a:endParaRPr lang="en-US" sz="1200" dirty="0">
              <a:solidFill>
                <a:schemeClr val="tx1"/>
              </a:solidFill>
            </a:endParaRPr>
          </a:p>
        </p:txBody>
      </p:sp>
      <p:sp>
        <p:nvSpPr>
          <p:cNvPr id="4" name="TextBox 3">
            <a:extLst>
              <a:ext uri="{FF2B5EF4-FFF2-40B4-BE49-F238E27FC236}">
                <a16:creationId xmlns:a16="http://schemas.microsoft.com/office/drawing/2014/main" id="{71D77644-9E04-CC4B-80C1-038B7538C655}"/>
              </a:ext>
            </a:extLst>
          </p:cNvPr>
          <p:cNvSpPr txBox="1"/>
          <p:nvPr/>
        </p:nvSpPr>
        <p:spPr>
          <a:xfrm>
            <a:off x="5332608" y="543220"/>
            <a:ext cx="774571" cy="369332"/>
          </a:xfrm>
          <a:prstGeom prst="rect">
            <a:avLst/>
          </a:prstGeom>
          <a:noFill/>
        </p:spPr>
        <p:txBody>
          <a:bodyPr wrap="none" rtlCol="0">
            <a:spAutoFit/>
          </a:bodyPr>
          <a:lstStyle/>
          <a:p>
            <a:r>
              <a:rPr lang="en-US" dirty="0"/>
              <a:t>TEXT</a:t>
            </a:r>
          </a:p>
        </p:txBody>
      </p:sp>
      <p:pic>
        <p:nvPicPr>
          <p:cNvPr id="7" name="Graphic 6">
            <a:extLst>
              <a:ext uri="{FF2B5EF4-FFF2-40B4-BE49-F238E27FC236}">
                <a16:creationId xmlns:a16="http://schemas.microsoft.com/office/drawing/2014/main" id="{D1D4F294-E19A-B248-8C47-C69156422B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8306" y="912552"/>
            <a:ext cx="1803025" cy="1651722"/>
          </a:xfrm>
          <a:prstGeom prst="rect">
            <a:avLst/>
          </a:prstGeom>
        </p:spPr>
      </p:pic>
      <p:sp>
        <p:nvSpPr>
          <p:cNvPr id="9" name="TextBox 8">
            <a:extLst>
              <a:ext uri="{FF2B5EF4-FFF2-40B4-BE49-F238E27FC236}">
                <a16:creationId xmlns:a16="http://schemas.microsoft.com/office/drawing/2014/main" id="{1CB760B6-FF99-8540-8319-8D000AAF48BF}"/>
              </a:ext>
            </a:extLst>
          </p:cNvPr>
          <p:cNvSpPr txBox="1"/>
          <p:nvPr/>
        </p:nvSpPr>
        <p:spPr>
          <a:xfrm>
            <a:off x="8265499" y="438462"/>
            <a:ext cx="2048638" cy="369332"/>
          </a:xfrm>
          <a:prstGeom prst="rect">
            <a:avLst/>
          </a:prstGeom>
          <a:noFill/>
        </p:spPr>
        <p:txBody>
          <a:bodyPr wrap="none" rtlCol="0">
            <a:spAutoFit/>
          </a:bodyPr>
          <a:lstStyle/>
          <a:p>
            <a:r>
              <a:rPr lang="en-US" dirty="0"/>
              <a:t>BERT base model</a:t>
            </a:r>
          </a:p>
        </p:txBody>
      </p:sp>
      <p:grpSp>
        <p:nvGrpSpPr>
          <p:cNvPr id="12" name="Group 11">
            <a:extLst>
              <a:ext uri="{FF2B5EF4-FFF2-40B4-BE49-F238E27FC236}">
                <a16:creationId xmlns:a16="http://schemas.microsoft.com/office/drawing/2014/main" id="{BF99B7EC-033F-CB43-9782-8A417FD9F9BC}"/>
              </a:ext>
            </a:extLst>
          </p:cNvPr>
          <p:cNvGrpSpPr/>
          <p:nvPr/>
        </p:nvGrpSpPr>
        <p:grpSpPr>
          <a:xfrm>
            <a:off x="9400453" y="4079514"/>
            <a:ext cx="1410352" cy="1695780"/>
            <a:chOff x="1244925" y="2303614"/>
            <a:chExt cx="1410352" cy="1695780"/>
          </a:xfrm>
        </p:grpSpPr>
        <p:sp>
          <p:nvSpPr>
            <p:cNvPr id="13" name="Graphic 2">
              <a:extLst>
                <a:ext uri="{FF2B5EF4-FFF2-40B4-BE49-F238E27FC236}">
                  <a16:creationId xmlns:a16="http://schemas.microsoft.com/office/drawing/2014/main" id="{2155D43C-8391-3841-9E97-EB88B72A2B5E}"/>
                </a:ext>
              </a:extLst>
            </p:cNvPr>
            <p:cNvSpPr/>
            <p:nvPr/>
          </p:nvSpPr>
          <p:spPr>
            <a:xfrm>
              <a:off x="1244925" y="2303614"/>
              <a:ext cx="1410352" cy="16957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accent1"/>
            </a:solidFill>
            <a:ln w="9525" cap="flat">
              <a:noFill/>
              <a:prstDash val="solid"/>
              <a:miter/>
            </a:ln>
          </p:spPr>
          <p:txBody>
            <a:bodyPr rtlCol="0" anchor="ctr"/>
            <a:lstStyle/>
            <a:p>
              <a:endParaRPr lang="en-US"/>
            </a:p>
          </p:txBody>
        </p:sp>
        <p:grpSp>
          <p:nvGrpSpPr>
            <p:cNvPr id="14" name="Group 13">
              <a:extLst>
                <a:ext uri="{FF2B5EF4-FFF2-40B4-BE49-F238E27FC236}">
                  <a16:creationId xmlns:a16="http://schemas.microsoft.com/office/drawing/2014/main" id="{AA50B1B7-17ED-CD4D-B8CA-088E327FD73C}"/>
                </a:ext>
              </a:extLst>
            </p:cNvPr>
            <p:cNvGrpSpPr/>
            <p:nvPr/>
          </p:nvGrpSpPr>
          <p:grpSpPr>
            <a:xfrm>
              <a:off x="1684786" y="2516290"/>
              <a:ext cx="702035" cy="687994"/>
              <a:chOff x="1684786" y="2516290"/>
              <a:chExt cx="702035" cy="687994"/>
            </a:xfrm>
          </p:grpSpPr>
          <p:sp>
            <p:nvSpPr>
              <p:cNvPr id="15" name="Graphic 4">
                <a:extLst>
                  <a:ext uri="{FF2B5EF4-FFF2-40B4-BE49-F238E27FC236}">
                    <a16:creationId xmlns:a16="http://schemas.microsoft.com/office/drawing/2014/main" id="{EC5A2D22-21D5-D844-8B20-C7254E4D510C}"/>
                  </a:ext>
                </a:extLst>
              </p:cNvPr>
              <p:cNvSpPr/>
              <p:nvPr/>
            </p:nvSpPr>
            <p:spPr>
              <a:xfrm>
                <a:off x="1684786" y="2516290"/>
                <a:ext cx="702035" cy="687994"/>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bg1"/>
              </a:solidFill>
              <a:ln w="9525" cap="flat">
                <a:noFill/>
                <a:prstDash val="solid"/>
                <a:miter/>
              </a:ln>
            </p:spPr>
            <p:txBody>
              <a:bodyPr rtlCol="0" anchor="ctr"/>
              <a:lstStyle/>
              <a:p>
                <a:endParaRPr lang="en-US"/>
              </a:p>
            </p:txBody>
          </p:sp>
          <p:sp>
            <p:nvSpPr>
              <p:cNvPr id="16" name="Freeform: Shape 51">
                <a:extLst>
                  <a:ext uri="{FF2B5EF4-FFF2-40B4-BE49-F238E27FC236}">
                    <a16:creationId xmlns:a16="http://schemas.microsoft.com/office/drawing/2014/main" id="{C9C3449F-289D-4B4B-8259-EA882CB463EA}"/>
                  </a:ext>
                </a:extLst>
              </p:cNvPr>
              <p:cNvSpPr/>
              <p:nvPr/>
            </p:nvSpPr>
            <p:spPr>
              <a:xfrm>
                <a:off x="1855157" y="2765044"/>
                <a:ext cx="330249" cy="218182"/>
              </a:xfrm>
              <a:custGeom>
                <a:avLst/>
                <a:gdLst/>
                <a:ahLst/>
                <a:cxnLst/>
                <a:rect l="l" t="t" r="r" b="b"/>
                <a:pathLst>
                  <a:path w="330249" h="218182">
                    <a:moveTo>
                      <a:pt x="117946" y="56554"/>
                    </a:moveTo>
                    <a:lnTo>
                      <a:pt x="94115" y="134987"/>
                    </a:lnTo>
                    <a:lnTo>
                      <a:pt x="142028" y="134987"/>
                    </a:lnTo>
                    <a:close/>
                    <a:moveTo>
                      <a:pt x="262681" y="0"/>
                    </a:moveTo>
                    <a:lnTo>
                      <a:pt x="330249" y="0"/>
                    </a:lnTo>
                    <a:lnTo>
                      <a:pt x="330249" y="218182"/>
                    </a:lnTo>
                    <a:lnTo>
                      <a:pt x="262681" y="218182"/>
                    </a:lnTo>
                    <a:close/>
                    <a:moveTo>
                      <a:pt x="82004" y="0"/>
                    </a:moveTo>
                    <a:lnTo>
                      <a:pt x="155544" y="0"/>
                    </a:lnTo>
                    <a:lnTo>
                      <a:pt x="237529" y="218182"/>
                    </a:lnTo>
                    <a:lnTo>
                      <a:pt x="166929" y="218182"/>
                    </a:lnTo>
                    <a:lnTo>
                      <a:pt x="156013" y="182165"/>
                    </a:lnTo>
                    <a:lnTo>
                      <a:pt x="79472" y="182165"/>
                    </a:lnTo>
                    <a:lnTo>
                      <a:pt x="68837" y="218182"/>
                    </a:lnTo>
                    <a:lnTo>
                      <a:pt x="0" y="21818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0" name="TextBox 9">
            <a:extLst>
              <a:ext uri="{FF2B5EF4-FFF2-40B4-BE49-F238E27FC236}">
                <a16:creationId xmlns:a16="http://schemas.microsoft.com/office/drawing/2014/main" id="{6CD93585-16A3-544C-A3BF-30B82B69DBF5}"/>
              </a:ext>
            </a:extLst>
          </p:cNvPr>
          <p:cNvSpPr txBox="1"/>
          <p:nvPr/>
        </p:nvSpPr>
        <p:spPr>
          <a:xfrm>
            <a:off x="8998184" y="3628545"/>
            <a:ext cx="2386294" cy="369332"/>
          </a:xfrm>
          <a:prstGeom prst="rect">
            <a:avLst/>
          </a:prstGeom>
          <a:noFill/>
        </p:spPr>
        <p:txBody>
          <a:bodyPr wrap="none" rtlCol="0">
            <a:spAutoFit/>
          </a:bodyPr>
          <a:lstStyle/>
          <a:p>
            <a:r>
              <a:rPr lang="en-US" dirty="0"/>
              <a:t>Trained  BERT model</a:t>
            </a:r>
          </a:p>
        </p:txBody>
      </p:sp>
      <p:grpSp>
        <p:nvGrpSpPr>
          <p:cNvPr id="19" name="Group 18">
            <a:extLst>
              <a:ext uri="{FF2B5EF4-FFF2-40B4-BE49-F238E27FC236}">
                <a16:creationId xmlns:a16="http://schemas.microsoft.com/office/drawing/2014/main" id="{F790780F-FDB4-C94F-A148-1842E8189B48}"/>
              </a:ext>
            </a:extLst>
          </p:cNvPr>
          <p:cNvGrpSpPr/>
          <p:nvPr/>
        </p:nvGrpSpPr>
        <p:grpSpPr>
          <a:xfrm>
            <a:off x="4767674" y="4989523"/>
            <a:ext cx="3406702" cy="1202210"/>
            <a:chOff x="7990377" y="5024538"/>
            <a:chExt cx="3406702" cy="1202210"/>
          </a:xfrm>
        </p:grpSpPr>
        <p:sp>
          <p:nvSpPr>
            <p:cNvPr id="20" name="TextBox 19">
              <a:extLst>
                <a:ext uri="{FF2B5EF4-FFF2-40B4-BE49-F238E27FC236}">
                  <a16:creationId xmlns:a16="http://schemas.microsoft.com/office/drawing/2014/main" id="{63C39096-EBA0-734B-8105-3604A822F017}"/>
                </a:ext>
              </a:extLst>
            </p:cNvPr>
            <p:cNvSpPr txBox="1"/>
            <p:nvPr/>
          </p:nvSpPr>
          <p:spPr>
            <a:xfrm>
              <a:off x="7990377" y="5024538"/>
              <a:ext cx="912429" cy="400110"/>
            </a:xfrm>
            <a:prstGeom prst="rect">
              <a:avLst/>
            </a:prstGeom>
            <a:noFill/>
          </p:spPr>
          <p:txBody>
            <a:bodyPr wrap="none" rtlCol="0">
              <a:spAutoFit/>
            </a:bodyPr>
            <a:lstStyle/>
            <a:p>
              <a:r>
                <a:rPr lang="en-US" sz="2000" dirty="0"/>
                <a:t>Result</a:t>
              </a:r>
              <a:endParaRPr lang="en-US" dirty="0"/>
            </a:p>
          </p:txBody>
        </p:sp>
        <p:sp>
          <p:nvSpPr>
            <p:cNvPr id="21" name="TextBox 20">
              <a:extLst>
                <a:ext uri="{FF2B5EF4-FFF2-40B4-BE49-F238E27FC236}">
                  <a16:creationId xmlns:a16="http://schemas.microsoft.com/office/drawing/2014/main" id="{82299844-7C94-5146-9082-837D64B4ABBF}"/>
                </a:ext>
              </a:extLst>
            </p:cNvPr>
            <p:cNvSpPr txBox="1"/>
            <p:nvPr/>
          </p:nvSpPr>
          <p:spPr>
            <a:xfrm>
              <a:off x="7990377" y="5426528"/>
              <a:ext cx="3406702" cy="400110"/>
            </a:xfrm>
            <a:prstGeom prst="rect">
              <a:avLst/>
            </a:prstGeom>
            <a:noFill/>
          </p:spPr>
          <p:txBody>
            <a:bodyPr wrap="none" rtlCol="0">
              <a:spAutoFit/>
            </a:bodyPr>
            <a:lstStyle/>
            <a:p>
              <a:r>
                <a:rPr lang="th-TH" sz="2000" dirty="0"/>
                <a:t>ห้างหุ้นส่วน</a:t>
              </a:r>
              <a:r>
                <a:rPr lang="th-TH" sz="2000" dirty="0" err="1"/>
                <a:t>จํา</a:t>
              </a:r>
              <a:r>
                <a:rPr lang="th-TH" sz="2000" dirty="0"/>
                <a:t>กัด หรือ บริษัทใดเป็นผู้รับจ้าง </a:t>
              </a:r>
              <a:r>
                <a:rPr lang="en-US" sz="2000" dirty="0"/>
                <a:t>?</a:t>
              </a:r>
            </a:p>
          </p:txBody>
        </p:sp>
        <p:sp>
          <p:nvSpPr>
            <p:cNvPr id="22" name="TextBox 21">
              <a:extLst>
                <a:ext uri="{FF2B5EF4-FFF2-40B4-BE49-F238E27FC236}">
                  <a16:creationId xmlns:a16="http://schemas.microsoft.com/office/drawing/2014/main" id="{A40E7135-2FAC-0140-BC50-679C05D4541F}"/>
                </a:ext>
              </a:extLst>
            </p:cNvPr>
            <p:cNvSpPr txBox="1"/>
            <p:nvPr/>
          </p:nvSpPr>
          <p:spPr>
            <a:xfrm>
              <a:off x="7990377" y="5826638"/>
              <a:ext cx="2340705" cy="400110"/>
            </a:xfrm>
            <a:prstGeom prst="rect">
              <a:avLst/>
            </a:prstGeom>
            <a:noFill/>
          </p:spPr>
          <p:txBody>
            <a:bodyPr wrap="none" rtlCol="0">
              <a:spAutoFit/>
            </a:bodyPr>
            <a:lstStyle/>
            <a:p>
              <a:r>
                <a:rPr lang="th-TH" sz="2000" dirty="0">
                  <a:solidFill>
                    <a:srgbClr val="FF0000"/>
                  </a:solidFill>
                </a:rPr>
                <a:t>ห้างหุ้นส่วน</a:t>
              </a:r>
              <a:r>
                <a:rPr lang="th-TH" sz="2000" dirty="0" err="1">
                  <a:solidFill>
                    <a:srgbClr val="FF0000"/>
                  </a:solidFill>
                </a:rPr>
                <a:t>จํา</a:t>
              </a:r>
              <a:r>
                <a:rPr lang="th-TH" sz="2000" dirty="0">
                  <a:solidFill>
                    <a:srgbClr val="FF0000"/>
                  </a:solidFill>
                </a:rPr>
                <a:t>กัด</a:t>
              </a:r>
              <a:r>
                <a:rPr lang="en-US" sz="2000" dirty="0">
                  <a:solidFill>
                    <a:srgbClr val="FF0000"/>
                  </a:solidFill>
                </a:rPr>
                <a:t> </a:t>
              </a:r>
              <a:r>
                <a:rPr lang="th-TH" sz="2000" dirty="0">
                  <a:solidFill>
                    <a:srgbClr val="FF0000"/>
                  </a:solidFill>
                </a:rPr>
                <a:t>บรอดแบนด์ </a:t>
              </a:r>
              <a:endParaRPr lang="en-US" sz="2000" dirty="0"/>
            </a:p>
          </p:txBody>
        </p:sp>
      </p:grpSp>
      <p:sp>
        <p:nvSpPr>
          <p:cNvPr id="18" name="Right Arrow 17">
            <a:extLst>
              <a:ext uri="{FF2B5EF4-FFF2-40B4-BE49-F238E27FC236}">
                <a16:creationId xmlns:a16="http://schemas.microsoft.com/office/drawing/2014/main" id="{031182A8-A4D9-2F4A-8DE5-13594BFC691B}"/>
              </a:ext>
            </a:extLst>
          </p:cNvPr>
          <p:cNvSpPr/>
          <p:nvPr/>
        </p:nvSpPr>
        <p:spPr>
          <a:xfrm>
            <a:off x="3021658" y="2973622"/>
            <a:ext cx="1059366" cy="345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32B525F-6ECE-DD4C-B169-D0E3369E89FB}"/>
              </a:ext>
            </a:extLst>
          </p:cNvPr>
          <p:cNvSpPr txBox="1"/>
          <p:nvPr/>
        </p:nvSpPr>
        <p:spPr>
          <a:xfrm>
            <a:off x="3117707" y="2580646"/>
            <a:ext cx="697627" cy="369332"/>
          </a:xfrm>
          <a:prstGeom prst="rect">
            <a:avLst/>
          </a:prstGeom>
          <a:noFill/>
        </p:spPr>
        <p:txBody>
          <a:bodyPr wrap="none" rtlCol="0">
            <a:spAutoFit/>
          </a:bodyPr>
          <a:lstStyle/>
          <a:p>
            <a:r>
              <a:rPr lang="en-US" dirty="0"/>
              <a:t>OCR</a:t>
            </a:r>
          </a:p>
        </p:txBody>
      </p:sp>
      <p:sp>
        <p:nvSpPr>
          <p:cNvPr id="25" name="Right Arrow 24">
            <a:extLst>
              <a:ext uri="{FF2B5EF4-FFF2-40B4-BE49-F238E27FC236}">
                <a16:creationId xmlns:a16="http://schemas.microsoft.com/office/drawing/2014/main" id="{B11D4DAD-9CED-E64E-9C06-D33726CADA09}"/>
              </a:ext>
            </a:extLst>
          </p:cNvPr>
          <p:cNvSpPr/>
          <p:nvPr/>
        </p:nvSpPr>
        <p:spPr>
          <a:xfrm rot="4082399">
            <a:off x="8921598" y="2883007"/>
            <a:ext cx="920389" cy="345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4754CF81-EA04-5C41-8320-82EB8D8D2253}"/>
              </a:ext>
            </a:extLst>
          </p:cNvPr>
          <p:cNvSpPr/>
          <p:nvPr/>
        </p:nvSpPr>
        <p:spPr>
          <a:xfrm rot="1713516">
            <a:off x="7417246" y="2953129"/>
            <a:ext cx="1059366" cy="3630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E5B7376-0915-684D-AE4E-5647CB275FFB}"/>
              </a:ext>
            </a:extLst>
          </p:cNvPr>
          <p:cNvSpPr txBox="1"/>
          <p:nvPr/>
        </p:nvSpPr>
        <p:spPr>
          <a:xfrm>
            <a:off x="8451300" y="2949978"/>
            <a:ext cx="701859" cy="369332"/>
          </a:xfrm>
          <a:prstGeom prst="rect">
            <a:avLst/>
          </a:prstGeom>
          <a:noFill/>
        </p:spPr>
        <p:txBody>
          <a:bodyPr wrap="none" rtlCol="0">
            <a:spAutoFit/>
          </a:bodyPr>
          <a:lstStyle/>
          <a:p>
            <a:r>
              <a:rPr lang="en-US" dirty="0"/>
              <a:t>Train</a:t>
            </a:r>
          </a:p>
        </p:txBody>
      </p:sp>
      <p:sp>
        <p:nvSpPr>
          <p:cNvPr id="28" name="Right Arrow 27">
            <a:extLst>
              <a:ext uri="{FF2B5EF4-FFF2-40B4-BE49-F238E27FC236}">
                <a16:creationId xmlns:a16="http://schemas.microsoft.com/office/drawing/2014/main" id="{D308201E-8EC5-EB43-9A7D-84CB829281BC}"/>
              </a:ext>
            </a:extLst>
          </p:cNvPr>
          <p:cNvSpPr/>
          <p:nvPr/>
        </p:nvSpPr>
        <p:spPr>
          <a:xfrm rot="869310">
            <a:off x="7297212" y="3802412"/>
            <a:ext cx="1059366" cy="363030"/>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ight Arrow 29">
            <a:extLst>
              <a:ext uri="{FF2B5EF4-FFF2-40B4-BE49-F238E27FC236}">
                <a16:creationId xmlns:a16="http://schemas.microsoft.com/office/drawing/2014/main" id="{2FC7E106-BBC5-1849-8CA5-ACC199C6A319}"/>
              </a:ext>
            </a:extLst>
          </p:cNvPr>
          <p:cNvSpPr/>
          <p:nvPr/>
        </p:nvSpPr>
        <p:spPr>
          <a:xfrm rot="10227813">
            <a:off x="7921616" y="4817328"/>
            <a:ext cx="1059366" cy="363030"/>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099E1F32-9B27-504A-BF04-6C761277A7FF}"/>
              </a:ext>
            </a:extLst>
          </p:cNvPr>
          <p:cNvSpPr txBox="1"/>
          <p:nvPr/>
        </p:nvSpPr>
        <p:spPr>
          <a:xfrm>
            <a:off x="7502145" y="4418097"/>
            <a:ext cx="902811" cy="369332"/>
          </a:xfrm>
          <a:prstGeom prst="rect">
            <a:avLst/>
          </a:prstGeom>
          <a:noFill/>
        </p:spPr>
        <p:txBody>
          <a:bodyPr wrap="none" rtlCol="0">
            <a:spAutoFit/>
          </a:bodyPr>
          <a:lstStyle/>
          <a:p>
            <a:r>
              <a:rPr lang="en-US" dirty="0"/>
              <a:t>Predict</a:t>
            </a:r>
          </a:p>
        </p:txBody>
      </p:sp>
    </p:spTree>
    <p:extLst>
      <p:ext uri="{BB962C8B-B14F-4D97-AF65-F5344CB8AC3E}">
        <p14:creationId xmlns:p14="http://schemas.microsoft.com/office/powerpoint/2010/main" val="2022401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7195410" y="3429000"/>
            <a:ext cx="5446295" cy="891975"/>
          </a:xfrm>
          <a:prstGeom prst="rect">
            <a:avLst/>
          </a:prstGeom>
          <a:noFill/>
        </p:spPr>
        <p:txBody>
          <a:bodyPr wrap="square" rtlCol="0" anchor="ctr">
            <a:spAutoFit/>
          </a:bodyPr>
          <a:lstStyle/>
          <a:p>
            <a:pPr>
              <a:lnSpc>
                <a:spcPts val="5400"/>
              </a:lnSpc>
            </a:pPr>
            <a:r>
              <a:rPr lang="en-US" altLang="ko-KR" sz="9600" dirty="0">
                <a:solidFill>
                  <a:schemeClr val="tx1">
                    <a:lumMod val="75000"/>
                    <a:lumOff val="25000"/>
                  </a:schemeClr>
                </a:solidFill>
                <a:cs typeface="Arial" pitchFamily="34" charset="0"/>
              </a:rPr>
              <a:t>Q &amp; A</a:t>
            </a:r>
            <a:endParaRPr lang="ko-KR" altLang="en-US" sz="96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775" y="1948451"/>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588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547C1F-3A18-AF46-B774-B3D1FE7DE1EA}"/>
              </a:ext>
            </a:extLst>
          </p:cNvPr>
          <p:cNvSpPr txBox="1"/>
          <p:nvPr/>
        </p:nvSpPr>
        <p:spPr>
          <a:xfrm>
            <a:off x="1974805" y="492535"/>
            <a:ext cx="7738608" cy="892552"/>
          </a:xfrm>
          <a:prstGeom prst="rect">
            <a:avLst/>
          </a:prstGeom>
          <a:noFill/>
        </p:spPr>
        <p:txBody>
          <a:bodyPr wrap="square" rtlCol="0">
            <a:spAutoFit/>
          </a:bodyPr>
          <a:lstStyle/>
          <a:p>
            <a:r>
              <a:rPr lang="en-US" sz="3200" b="1" dirty="0"/>
              <a:t>What is Natural Language Processing?</a:t>
            </a:r>
          </a:p>
          <a:p>
            <a:endParaRPr lang="en-US" sz="2000" dirty="0"/>
          </a:p>
        </p:txBody>
      </p:sp>
      <p:sp>
        <p:nvSpPr>
          <p:cNvPr id="3" name="TextBox 2">
            <a:extLst>
              <a:ext uri="{FF2B5EF4-FFF2-40B4-BE49-F238E27FC236}">
                <a16:creationId xmlns:a16="http://schemas.microsoft.com/office/drawing/2014/main" id="{7D1E9AF0-78F9-0241-941B-951950F608EE}"/>
              </a:ext>
            </a:extLst>
          </p:cNvPr>
          <p:cNvSpPr txBox="1"/>
          <p:nvPr/>
        </p:nvSpPr>
        <p:spPr>
          <a:xfrm>
            <a:off x="916826" y="1521397"/>
            <a:ext cx="10358348" cy="646331"/>
          </a:xfrm>
          <a:prstGeom prst="rect">
            <a:avLst/>
          </a:prstGeom>
          <a:noFill/>
        </p:spPr>
        <p:txBody>
          <a:bodyPr wrap="none" rtlCol="0">
            <a:spAutoFit/>
          </a:bodyPr>
          <a:lstStyle/>
          <a:p>
            <a:r>
              <a:rPr lang="en-US" dirty="0"/>
              <a:t>Natural Language Processing, or NLP for short, is broadly defined as the automatic manipulation of </a:t>
            </a:r>
          </a:p>
          <a:p>
            <a:r>
              <a:rPr lang="en-US" dirty="0"/>
              <a:t>natural language, like speech and text, by software.</a:t>
            </a:r>
          </a:p>
        </p:txBody>
      </p:sp>
      <p:sp>
        <p:nvSpPr>
          <p:cNvPr id="4" name="TextBox 3">
            <a:extLst>
              <a:ext uri="{FF2B5EF4-FFF2-40B4-BE49-F238E27FC236}">
                <a16:creationId xmlns:a16="http://schemas.microsoft.com/office/drawing/2014/main" id="{7258C9DE-F4ED-2346-8F28-B004283F60FC}"/>
              </a:ext>
            </a:extLst>
          </p:cNvPr>
          <p:cNvSpPr txBox="1"/>
          <p:nvPr/>
        </p:nvSpPr>
        <p:spPr>
          <a:xfrm>
            <a:off x="1439241" y="2608099"/>
            <a:ext cx="1071127" cy="369332"/>
          </a:xfrm>
          <a:prstGeom prst="rect">
            <a:avLst/>
          </a:prstGeom>
          <a:noFill/>
        </p:spPr>
        <p:txBody>
          <a:bodyPr wrap="none" rtlCol="0">
            <a:spAutoFit/>
          </a:bodyPr>
          <a:lstStyle/>
          <a:p>
            <a:pPr algn="ctr"/>
            <a:r>
              <a:rPr lang="en-US" b="1" dirty="0"/>
              <a:t>Chatbot</a:t>
            </a:r>
            <a:endParaRPr lang="en-US" dirty="0"/>
          </a:p>
        </p:txBody>
      </p:sp>
      <p:sp>
        <p:nvSpPr>
          <p:cNvPr id="5" name="TextBox 4">
            <a:extLst>
              <a:ext uri="{FF2B5EF4-FFF2-40B4-BE49-F238E27FC236}">
                <a16:creationId xmlns:a16="http://schemas.microsoft.com/office/drawing/2014/main" id="{E0B6817C-74C9-F64A-A70D-EAB29BF4FBAC}"/>
              </a:ext>
            </a:extLst>
          </p:cNvPr>
          <p:cNvSpPr txBox="1"/>
          <p:nvPr/>
        </p:nvSpPr>
        <p:spPr>
          <a:xfrm>
            <a:off x="4957167" y="2624643"/>
            <a:ext cx="1773884" cy="369332"/>
          </a:xfrm>
          <a:prstGeom prst="rect">
            <a:avLst/>
          </a:prstGeom>
          <a:noFill/>
        </p:spPr>
        <p:txBody>
          <a:bodyPr wrap="none" rtlCol="0">
            <a:spAutoFit/>
          </a:bodyPr>
          <a:lstStyle/>
          <a:p>
            <a:pPr algn="ctr"/>
            <a:r>
              <a:rPr lang="en-US" b="1" dirty="0"/>
              <a:t>Search Engine</a:t>
            </a:r>
            <a:endParaRPr lang="en-US" dirty="0"/>
          </a:p>
        </p:txBody>
      </p:sp>
      <p:sp>
        <p:nvSpPr>
          <p:cNvPr id="6" name="TextBox 5">
            <a:extLst>
              <a:ext uri="{FF2B5EF4-FFF2-40B4-BE49-F238E27FC236}">
                <a16:creationId xmlns:a16="http://schemas.microsoft.com/office/drawing/2014/main" id="{1D0F926D-E743-374A-AEF9-12DB47A520DF}"/>
              </a:ext>
            </a:extLst>
          </p:cNvPr>
          <p:cNvSpPr txBox="1"/>
          <p:nvPr/>
        </p:nvSpPr>
        <p:spPr>
          <a:xfrm>
            <a:off x="9301192" y="2624643"/>
            <a:ext cx="1300421" cy="369332"/>
          </a:xfrm>
          <a:prstGeom prst="rect">
            <a:avLst/>
          </a:prstGeom>
          <a:noFill/>
        </p:spPr>
        <p:txBody>
          <a:bodyPr wrap="none" rtlCol="0">
            <a:spAutoFit/>
          </a:bodyPr>
          <a:lstStyle/>
          <a:p>
            <a:pPr algn="ctr"/>
            <a:r>
              <a:rPr lang="en-US" b="1" dirty="0"/>
              <a:t>Translator</a:t>
            </a:r>
            <a:endParaRPr lang="en-US" dirty="0"/>
          </a:p>
        </p:txBody>
      </p:sp>
      <p:pic>
        <p:nvPicPr>
          <p:cNvPr id="7" name="Picture 6">
            <a:extLst>
              <a:ext uri="{FF2B5EF4-FFF2-40B4-BE49-F238E27FC236}">
                <a16:creationId xmlns:a16="http://schemas.microsoft.com/office/drawing/2014/main" id="{B662DE77-0CE3-6E4A-8867-3C3C03E78C35}"/>
              </a:ext>
            </a:extLst>
          </p:cNvPr>
          <p:cNvPicPr>
            <a:picLocks noChangeAspect="1"/>
          </p:cNvPicPr>
          <p:nvPr/>
        </p:nvPicPr>
        <p:blipFill rotWithShape="1">
          <a:blip r:embed="rId3"/>
          <a:srcRect l="2664" r="6768"/>
          <a:stretch/>
        </p:blipFill>
        <p:spPr>
          <a:xfrm>
            <a:off x="462325" y="3130285"/>
            <a:ext cx="3206161" cy="3204385"/>
          </a:xfrm>
          <a:prstGeom prst="rect">
            <a:avLst/>
          </a:prstGeom>
          <a:ln>
            <a:solidFill>
              <a:schemeClr val="tx1"/>
            </a:solidFill>
          </a:ln>
        </p:spPr>
      </p:pic>
      <p:pic>
        <p:nvPicPr>
          <p:cNvPr id="8" name="Picture 7">
            <a:extLst>
              <a:ext uri="{FF2B5EF4-FFF2-40B4-BE49-F238E27FC236}">
                <a16:creationId xmlns:a16="http://schemas.microsoft.com/office/drawing/2014/main" id="{F505762F-1A87-2449-8738-7A1D4AB5B423}"/>
              </a:ext>
            </a:extLst>
          </p:cNvPr>
          <p:cNvPicPr>
            <a:picLocks noChangeAspect="1"/>
          </p:cNvPicPr>
          <p:nvPr/>
        </p:nvPicPr>
        <p:blipFill rotWithShape="1">
          <a:blip r:embed="rId4"/>
          <a:srcRect l="27551" t="5283" r="37457" b="6241"/>
          <a:stretch/>
        </p:blipFill>
        <p:spPr>
          <a:xfrm>
            <a:off x="4369594" y="3120232"/>
            <a:ext cx="3206161" cy="3224492"/>
          </a:xfrm>
          <a:prstGeom prst="rect">
            <a:avLst/>
          </a:prstGeom>
          <a:ln>
            <a:solidFill>
              <a:schemeClr val="tx1"/>
            </a:solidFill>
          </a:ln>
        </p:spPr>
      </p:pic>
      <p:pic>
        <p:nvPicPr>
          <p:cNvPr id="9" name="Picture 8">
            <a:extLst>
              <a:ext uri="{FF2B5EF4-FFF2-40B4-BE49-F238E27FC236}">
                <a16:creationId xmlns:a16="http://schemas.microsoft.com/office/drawing/2014/main" id="{BE31CE6A-1B0C-7543-8AF8-4DD9AB0C6C51}"/>
              </a:ext>
            </a:extLst>
          </p:cNvPr>
          <p:cNvPicPr>
            <a:picLocks noChangeAspect="1"/>
          </p:cNvPicPr>
          <p:nvPr/>
        </p:nvPicPr>
        <p:blipFill rotWithShape="1">
          <a:blip r:embed="rId5"/>
          <a:srcRect l="17574" t="3577" r="14223" b="16245"/>
          <a:stretch/>
        </p:blipFill>
        <p:spPr>
          <a:xfrm>
            <a:off x="8276863" y="3120232"/>
            <a:ext cx="3349080" cy="3204385"/>
          </a:xfrm>
          <a:prstGeom prst="rect">
            <a:avLst/>
          </a:prstGeom>
          <a:ln>
            <a:solidFill>
              <a:schemeClr val="tx1"/>
            </a:solidFill>
          </a:ln>
        </p:spPr>
      </p:pic>
    </p:spTree>
    <p:extLst>
      <p:ext uri="{BB962C8B-B14F-4D97-AF65-F5344CB8AC3E}">
        <p14:creationId xmlns:p14="http://schemas.microsoft.com/office/powerpoint/2010/main" val="3314608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1F582F-4D8A-9A4B-BB60-58A7B064BB52}"/>
              </a:ext>
            </a:extLst>
          </p:cNvPr>
          <p:cNvSpPr txBox="1"/>
          <p:nvPr/>
        </p:nvSpPr>
        <p:spPr>
          <a:xfrm>
            <a:off x="1907193" y="295495"/>
            <a:ext cx="8377614" cy="584775"/>
          </a:xfrm>
          <a:prstGeom prst="rect">
            <a:avLst/>
          </a:prstGeom>
          <a:noFill/>
        </p:spPr>
        <p:txBody>
          <a:bodyPr wrap="none" rtlCol="0">
            <a:spAutoFit/>
          </a:bodyPr>
          <a:lstStyle/>
          <a:p>
            <a:r>
              <a:rPr lang="en-US" sz="3200" b="1" dirty="0"/>
              <a:t>How do computers understand language?</a:t>
            </a:r>
          </a:p>
        </p:txBody>
      </p:sp>
      <p:sp>
        <p:nvSpPr>
          <p:cNvPr id="6" name="TextBox 5">
            <a:extLst>
              <a:ext uri="{FF2B5EF4-FFF2-40B4-BE49-F238E27FC236}">
                <a16:creationId xmlns:a16="http://schemas.microsoft.com/office/drawing/2014/main" id="{B0AA4035-3C3B-D849-AA5F-CE1B54C18739}"/>
              </a:ext>
            </a:extLst>
          </p:cNvPr>
          <p:cNvSpPr txBox="1"/>
          <p:nvPr/>
        </p:nvSpPr>
        <p:spPr>
          <a:xfrm>
            <a:off x="1113245" y="1162171"/>
            <a:ext cx="9955482" cy="1323439"/>
          </a:xfrm>
          <a:prstGeom prst="rect">
            <a:avLst/>
          </a:prstGeom>
          <a:noFill/>
          <a:ln>
            <a:noFill/>
          </a:ln>
        </p:spPr>
        <p:txBody>
          <a:bodyPr wrap="none" rtlCol="0">
            <a:spAutoFit/>
          </a:bodyPr>
          <a:lstStyle/>
          <a:p>
            <a:r>
              <a:rPr lang="en-US" sz="2000" dirty="0"/>
              <a:t>A statistical language model is a probability distribution over sequences of words.</a:t>
            </a:r>
          </a:p>
          <a:p>
            <a:r>
              <a:rPr lang="en-US" sz="2000" dirty="0"/>
              <a:t>The language model provides context to distinguish between words and phrases that </a:t>
            </a:r>
          </a:p>
          <a:p>
            <a:r>
              <a:rPr lang="en-US" sz="2000" dirty="0"/>
              <a:t>sound similar. For example, in American English, the phrases "recognize speech" and </a:t>
            </a:r>
          </a:p>
          <a:p>
            <a:r>
              <a:rPr lang="en-US" sz="2000" dirty="0"/>
              <a:t>"wreck a nice beach" sound similar, but mean different things.</a:t>
            </a:r>
            <a:endParaRPr lang="th-TH" sz="2000" dirty="0"/>
          </a:p>
        </p:txBody>
      </p:sp>
      <p:sp>
        <p:nvSpPr>
          <p:cNvPr id="8" name="Rectangle 7">
            <a:extLst>
              <a:ext uri="{FF2B5EF4-FFF2-40B4-BE49-F238E27FC236}">
                <a16:creationId xmlns:a16="http://schemas.microsoft.com/office/drawing/2014/main" id="{A1C20977-5E2A-A249-90BA-673ABE927F15}"/>
              </a:ext>
            </a:extLst>
          </p:cNvPr>
          <p:cNvSpPr/>
          <p:nvPr/>
        </p:nvSpPr>
        <p:spPr>
          <a:xfrm>
            <a:off x="1153886" y="3180101"/>
            <a:ext cx="3091542" cy="27976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a:t>
            </a:r>
            <a:r>
              <a:rPr lang="en-US" sz="1200" dirty="0" err="1">
                <a:solidFill>
                  <a:schemeClr val="tx1"/>
                </a:solidFill>
              </a:rPr>
              <a:t>ufeff</a:t>
            </a:r>
            <a:r>
              <a:rPr lang="en-US" sz="1200" dirty="0">
                <a:solidFill>
                  <a:schemeClr val="tx1"/>
                </a:solidFill>
              </a:rPr>
              <a:t>________________ .. . II . </a:t>
            </a:r>
            <a:r>
              <a:rPr lang="th-TH" sz="1200" dirty="0">
                <a:solidFill>
                  <a:schemeClr val="tx1"/>
                </a:solidFill>
              </a:rPr>
              <a:t>สัญญาเลขที่ </a:t>
            </a:r>
            <a:r>
              <a:rPr lang="en-US" sz="1200" dirty="0">
                <a:solidFill>
                  <a:schemeClr val="tx1"/>
                </a:solidFill>
              </a:rPr>
              <a:t>TMV/CM212015-1575/BBB/</a:t>
            </a:r>
            <a:r>
              <a:rPr lang="en-US" sz="1200" dirty="0" err="1">
                <a:solidFill>
                  <a:schemeClr val="tx1"/>
                </a:solidFill>
              </a:rPr>
              <a:t>ys</a:t>
            </a:r>
            <a:r>
              <a:rPr lang="en-US" sz="1200" dirty="0">
                <a:solidFill>
                  <a:schemeClr val="tx1"/>
                </a:solidFill>
              </a:rPr>
              <a:t> Project : FTTX Fund Code : ...... Fund Center : </a:t>
            </a:r>
            <a:r>
              <a:rPr lang="th-TH" sz="1200" dirty="0">
                <a:solidFill>
                  <a:schemeClr val="tx1"/>
                </a:solidFill>
              </a:rPr>
              <a:t>สัญญาว่าจ้างสร้าง และ/หรือ ปรับปรงข่ายสายสัญญาณโทรคมนาคม สัญญาฉบับนี้</a:t>
            </a:r>
            <a:r>
              <a:rPr lang="th-TH" sz="1200" dirty="0" err="1">
                <a:solidFill>
                  <a:schemeClr val="tx1"/>
                </a:solidFill>
              </a:rPr>
              <a:t>ทํา</a:t>
            </a:r>
            <a:r>
              <a:rPr lang="th-TH" sz="1200" dirty="0">
                <a:solidFill>
                  <a:schemeClr val="tx1"/>
                </a:solidFill>
              </a:rPr>
              <a:t>ขึ้นเมื่อวันที่ 0 1 .ค. 2558 ณบริษัท </a:t>
            </a:r>
            <a:r>
              <a:rPr lang="th-TH" sz="1200" dirty="0" err="1">
                <a:solidFill>
                  <a:schemeClr val="tx1"/>
                </a:solidFill>
              </a:rPr>
              <a:t>ท</a:t>
            </a:r>
            <a:r>
              <a:rPr lang="th-TH" sz="1200" dirty="0">
                <a:solidFill>
                  <a:schemeClr val="tx1"/>
                </a:solidFill>
              </a:rPr>
              <a:t>รู </a:t>
            </a:r>
            <a:r>
              <a:rPr lang="th-TH" sz="1200" dirty="0" err="1">
                <a:solidFill>
                  <a:schemeClr val="tx1"/>
                </a:solidFill>
              </a:rPr>
              <a:t>มูฟ</a:t>
            </a:r>
            <a:r>
              <a:rPr lang="th-TH" sz="1200" dirty="0">
                <a:solidFill>
                  <a:schemeClr val="tx1"/>
                </a:solidFill>
              </a:rPr>
              <a:t> </a:t>
            </a:r>
            <a:r>
              <a:rPr lang="th-TH" sz="1200" dirty="0" err="1">
                <a:solidFill>
                  <a:schemeClr val="tx1"/>
                </a:solidFill>
              </a:rPr>
              <a:t>จํา</a:t>
            </a:r>
            <a:r>
              <a:rPr lang="th-TH" sz="1200" dirty="0">
                <a:solidFill>
                  <a:schemeClr val="tx1"/>
                </a:solidFill>
              </a:rPr>
              <a:t>กัดระหว่าง (1) บริษัท </a:t>
            </a:r>
            <a:r>
              <a:rPr lang="th-TH" sz="1200" dirty="0" err="1">
                <a:solidFill>
                  <a:schemeClr val="tx1"/>
                </a:solidFill>
              </a:rPr>
              <a:t>ท</a:t>
            </a:r>
            <a:r>
              <a:rPr lang="th-TH" sz="1200" dirty="0">
                <a:solidFill>
                  <a:schemeClr val="tx1"/>
                </a:solidFill>
              </a:rPr>
              <a:t>รู </a:t>
            </a:r>
            <a:r>
              <a:rPr lang="th-TH" sz="1200" dirty="0" err="1">
                <a:solidFill>
                  <a:schemeClr val="tx1"/>
                </a:solidFill>
              </a:rPr>
              <a:t>มูฟ</a:t>
            </a:r>
            <a:r>
              <a:rPr lang="th-TH" sz="1200" dirty="0">
                <a:solidFill>
                  <a:schemeClr val="tx1"/>
                </a:solidFill>
              </a:rPr>
              <a:t> </a:t>
            </a:r>
            <a:r>
              <a:rPr lang="th-TH" sz="1200" dirty="0" err="1">
                <a:solidFill>
                  <a:schemeClr val="tx1"/>
                </a:solidFill>
              </a:rPr>
              <a:t>จํา</a:t>
            </a:r>
            <a:r>
              <a:rPr lang="th-TH" sz="1200" dirty="0">
                <a:solidFill>
                  <a:schemeClr val="tx1"/>
                </a:solidFill>
              </a:rPr>
              <a:t>กัด โดย นายศุภชัย เจียรวนนท์ และศาสตราจารย์พิเศษ </a:t>
            </a:r>
            <a:r>
              <a:rPr lang="th-TH" sz="1200" dirty="0" err="1">
                <a:solidFill>
                  <a:schemeClr val="tx1"/>
                </a:solidFill>
              </a:rPr>
              <a:t>อ</a:t>
            </a:r>
            <a:r>
              <a:rPr lang="th-TH" sz="1200" dirty="0">
                <a:solidFill>
                  <a:schemeClr val="tx1"/>
                </a:solidFill>
              </a:rPr>
              <a:t>สึก อัศว</a:t>
            </a:r>
            <a:r>
              <a:rPr lang="th-TH" sz="1200" dirty="0" err="1">
                <a:solidFill>
                  <a:schemeClr val="tx1"/>
                </a:solidFill>
              </a:rPr>
              <a:t>า</a:t>
            </a:r>
            <a:r>
              <a:rPr lang="th-TH" sz="1200" dirty="0">
                <a:solidFill>
                  <a:schemeClr val="tx1"/>
                </a:solidFill>
              </a:rPr>
              <a:t>นันท์ กรรมการผู้มี</a:t>
            </a:r>
            <a:r>
              <a:rPr lang="th-TH" sz="1200" dirty="0" err="1">
                <a:solidFill>
                  <a:schemeClr val="tx1"/>
                </a:solidFill>
              </a:rPr>
              <a:t>อํา</a:t>
            </a:r>
            <a:r>
              <a:rPr lang="th-TH" sz="1200" dirty="0">
                <a:solidFill>
                  <a:schemeClr val="tx1"/>
                </a:solidFill>
              </a:rPr>
              <a:t>นา</a:t>
            </a:r>
            <a:r>
              <a:rPr lang="th-TH" sz="1200" dirty="0" err="1">
                <a:solidFill>
                  <a:schemeClr val="tx1"/>
                </a:solidFill>
              </a:rPr>
              <a:t>จ</a:t>
            </a:r>
            <a:r>
              <a:rPr lang="th-TH" sz="1200" dirty="0">
                <a:solidFill>
                  <a:schemeClr val="tx1"/>
                </a:solidFill>
              </a:rPr>
              <a:t> </a:t>
            </a:r>
            <a:r>
              <a:rPr lang="th-TH" sz="1200" dirty="0" err="1">
                <a:solidFill>
                  <a:schemeClr val="tx1"/>
                </a:solidFill>
              </a:rPr>
              <a:t>สํา</a:t>
            </a:r>
            <a:r>
              <a:rPr lang="th-TH" sz="1200" dirty="0">
                <a:solidFill>
                  <a:schemeClr val="tx1"/>
                </a:solidFill>
              </a:rPr>
              <a:t>นักงานตั้งอยู่เลขที่ 18 อาคารทรูทาวเวอร์ ถนนรัชดาภิเษก แขวงห้วยขวาง เขตห้วยขวาง กรุงเทพมหานคร ซึ่งต่อไปนี้ จะเรียกว่า "ผู้ว่าจ้าง" ฝ่ายหนึ่ง กับ </a:t>
            </a:r>
            <a:r>
              <a:rPr lang="th-TH" sz="1200" dirty="0" err="1">
                <a:solidFill>
                  <a:schemeClr val="tx1"/>
                </a:solidFill>
              </a:rPr>
              <a:t>อพ</a:t>
            </a:r>
            <a:r>
              <a:rPr lang="th-TH" sz="1200" dirty="0">
                <a:solidFill>
                  <a:schemeClr val="tx1"/>
                </a:solidFill>
              </a:rPr>
              <a:t> (2) </a:t>
            </a:r>
            <a:r>
              <a:rPr lang="th-TH" sz="1200" dirty="0">
                <a:solidFill>
                  <a:srgbClr val="FF0000"/>
                </a:solidFill>
              </a:rPr>
              <a:t>ห้างหุ้นส่วน</a:t>
            </a:r>
            <a:r>
              <a:rPr lang="th-TH" sz="1200" dirty="0" err="1">
                <a:solidFill>
                  <a:srgbClr val="FF0000"/>
                </a:solidFill>
              </a:rPr>
              <a:t>จํา</a:t>
            </a:r>
            <a:r>
              <a:rPr lang="th-TH" sz="1200" dirty="0">
                <a:solidFill>
                  <a:srgbClr val="FF0000"/>
                </a:solidFill>
              </a:rPr>
              <a:t>กัด บรอดแบนด์ </a:t>
            </a:r>
            <a:r>
              <a:rPr lang="th-TH" sz="1200" dirty="0">
                <a:solidFill>
                  <a:schemeClr val="tx1"/>
                </a:solidFill>
              </a:rPr>
              <a:t>โดยนายปัญญาวุฒิ พลราช หุ้นส่วนผู้จัดการส</a:t>
            </a:r>
            <a:r>
              <a:rPr lang="th-TH" sz="1200" dirty="0" err="1">
                <a:solidFill>
                  <a:schemeClr val="tx1"/>
                </a:solidFill>
              </a:rPr>
              <a:t>ํา</a:t>
            </a:r>
            <a:r>
              <a:rPr lang="th-TH" sz="1200" dirty="0">
                <a:solidFill>
                  <a:schemeClr val="tx1"/>
                </a:solidFill>
              </a:rPr>
              <a:t>นักงานตั้งอยู่เลขที่ 154 หมู่ ที่ 12 </a:t>
            </a:r>
            <a:r>
              <a:rPr lang="th-TH" sz="1200" dirty="0" err="1">
                <a:solidFill>
                  <a:schemeClr val="tx1"/>
                </a:solidFill>
              </a:rPr>
              <a:t>ตําบล</a:t>
            </a:r>
            <a:r>
              <a:rPr lang="th-TH" sz="1200" dirty="0">
                <a:solidFill>
                  <a:schemeClr val="tx1"/>
                </a:solidFill>
              </a:rPr>
              <a:t>กุดลาด </a:t>
            </a:r>
            <a:r>
              <a:rPr lang="th-TH" sz="1200" dirty="0" err="1">
                <a:solidFill>
                  <a:schemeClr val="tx1"/>
                </a:solidFill>
              </a:rPr>
              <a:t>อําเภอ</a:t>
            </a:r>
            <a:r>
              <a:rPr lang="th-TH" sz="1200" dirty="0">
                <a:solidFill>
                  <a:schemeClr val="tx1"/>
                </a:solidFill>
              </a:rPr>
              <a:t>เมืองอุบลราชธานี จังหวัดอุบลราชธานี ซึ่งต่อไปนี้จะเรียกว่า "ผู้รับจ้าง"อีกฝ่ายหนึ่ง โซกา นง </a:t>
            </a:r>
            <a:r>
              <a:rPr lang="en-US" sz="1200" dirty="0">
                <a:solidFill>
                  <a:schemeClr val="tx1"/>
                </a:solidFill>
              </a:rPr>
              <a:t>CA2-007 </a:t>
            </a:r>
            <a:r>
              <a:rPr lang="th-TH" sz="1200" dirty="0">
                <a:solidFill>
                  <a:schemeClr val="tx1"/>
                </a:solidFill>
              </a:rPr>
              <a:t>หน้า 19 </a:t>
            </a:r>
            <a:r>
              <a:rPr lang="en-US" sz="1200" dirty="0">
                <a:solidFill>
                  <a:schemeClr val="tx1"/>
                </a:solidFill>
              </a:rPr>
              <a:t>Standard Form 2015</a:t>
            </a:r>
          </a:p>
        </p:txBody>
      </p:sp>
      <p:sp>
        <p:nvSpPr>
          <p:cNvPr id="9" name="Rectangle 8">
            <a:extLst>
              <a:ext uri="{FF2B5EF4-FFF2-40B4-BE49-F238E27FC236}">
                <a16:creationId xmlns:a16="http://schemas.microsoft.com/office/drawing/2014/main" id="{A592D635-E92C-E84F-BDDF-11DAE929ECB8}"/>
              </a:ext>
            </a:extLst>
          </p:cNvPr>
          <p:cNvSpPr/>
          <p:nvPr/>
        </p:nvSpPr>
        <p:spPr>
          <a:xfrm>
            <a:off x="5172075" y="4197759"/>
            <a:ext cx="2428870" cy="369332"/>
          </a:xfrm>
          <a:prstGeom prst="rect">
            <a:avLst/>
          </a:prstGeom>
          <a:ln>
            <a:solidFill>
              <a:schemeClr val="tx1"/>
            </a:solidFill>
          </a:ln>
        </p:spPr>
        <p:txBody>
          <a:bodyPr wrap="none">
            <a:spAutoFit/>
          </a:bodyPr>
          <a:lstStyle/>
          <a:p>
            <a:r>
              <a:rPr lang="en-US" b="1" dirty="0"/>
              <a:t>Language modeling </a:t>
            </a:r>
            <a:endParaRPr lang="th-TH" b="1" dirty="0"/>
          </a:p>
        </p:txBody>
      </p:sp>
      <p:grpSp>
        <p:nvGrpSpPr>
          <p:cNvPr id="11" name="Group 10">
            <a:extLst>
              <a:ext uri="{FF2B5EF4-FFF2-40B4-BE49-F238E27FC236}">
                <a16:creationId xmlns:a16="http://schemas.microsoft.com/office/drawing/2014/main" id="{42CE1F9E-BD19-F841-BBB7-4E28F3C38E80}"/>
              </a:ext>
            </a:extLst>
          </p:cNvPr>
          <p:cNvGrpSpPr/>
          <p:nvPr/>
        </p:nvGrpSpPr>
        <p:grpSpPr>
          <a:xfrm>
            <a:off x="8527592" y="3244339"/>
            <a:ext cx="2151295" cy="2645504"/>
            <a:chOff x="1244925" y="2303614"/>
            <a:chExt cx="1410352" cy="1695780"/>
          </a:xfrm>
        </p:grpSpPr>
        <p:sp>
          <p:nvSpPr>
            <p:cNvPr id="12" name="Graphic 2">
              <a:extLst>
                <a:ext uri="{FF2B5EF4-FFF2-40B4-BE49-F238E27FC236}">
                  <a16:creationId xmlns:a16="http://schemas.microsoft.com/office/drawing/2014/main" id="{9B14C948-499A-A042-9862-F0A956CB5A6B}"/>
                </a:ext>
              </a:extLst>
            </p:cNvPr>
            <p:cNvSpPr/>
            <p:nvPr/>
          </p:nvSpPr>
          <p:spPr>
            <a:xfrm>
              <a:off x="1244925" y="2303614"/>
              <a:ext cx="1410352" cy="16957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accent1"/>
            </a:solidFill>
            <a:ln w="9525" cap="flat">
              <a:noFill/>
              <a:prstDash val="solid"/>
              <a:miter/>
            </a:ln>
          </p:spPr>
          <p:txBody>
            <a:bodyPr rtlCol="0" anchor="ctr"/>
            <a:lstStyle/>
            <a:p>
              <a:endParaRPr lang="en-US"/>
            </a:p>
          </p:txBody>
        </p:sp>
        <p:grpSp>
          <p:nvGrpSpPr>
            <p:cNvPr id="13" name="Group 12">
              <a:extLst>
                <a:ext uri="{FF2B5EF4-FFF2-40B4-BE49-F238E27FC236}">
                  <a16:creationId xmlns:a16="http://schemas.microsoft.com/office/drawing/2014/main" id="{0CF3DE8B-6334-7340-A0DD-23CDF733FE7A}"/>
                </a:ext>
              </a:extLst>
            </p:cNvPr>
            <p:cNvGrpSpPr/>
            <p:nvPr/>
          </p:nvGrpSpPr>
          <p:grpSpPr>
            <a:xfrm>
              <a:off x="1684786" y="2516290"/>
              <a:ext cx="702035" cy="687994"/>
              <a:chOff x="1684786" y="2516290"/>
              <a:chExt cx="702035" cy="687994"/>
            </a:xfrm>
          </p:grpSpPr>
          <p:sp>
            <p:nvSpPr>
              <p:cNvPr id="14" name="Graphic 4">
                <a:extLst>
                  <a:ext uri="{FF2B5EF4-FFF2-40B4-BE49-F238E27FC236}">
                    <a16:creationId xmlns:a16="http://schemas.microsoft.com/office/drawing/2014/main" id="{E26C749A-BC8C-CD47-AA8F-0B0B591D051B}"/>
                  </a:ext>
                </a:extLst>
              </p:cNvPr>
              <p:cNvSpPr/>
              <p:nvPr/>
            </p:nvSpPr>
            <p:spPr>
              <a:xfrm>
                <a:off x="1684786" y="2516290"/>
                <a:ext cx="702035" cy="687994"/>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bg1"/>
              </a:solidFill>
              <a:ln w="9525" cap="flat">
                <a:noFill/>
                <a:prstDash val="solid"/>
                <a:miter/>
              </a:ln>
            </p:spPr>
            <p:txBody>
              <a:bodyPr rtlCol="0" anchor="ctr"/>
              <a:lstStyle/>
              <a:p>
                <a:endParaRPr lang="en-US" dirty="0"/>
              </a:p>
            </p:txBody>
          </p:sp>
          <p:sp>
            <p:nvSpPr>
              <p:cNvPr id="15" name="Freeform: Shape 51">
                <a:extLst>
                  <a:ext uri="{FF2B5EF4-FFF2-40B4-BE49-F238E27FC236}">
                    <a16:creationId xmlns:a16="http://schemas.microsoft.com/office/drawing/2014/main" id="{8B6EDF44-32D4-0242-9576-B26104E86568}"/>
                  </a:ext>
                </a:extLst>
              </p:cNvPr>
              <p:cNvSpPr/>
              <p:nvPr/>
            </p:nvSpPr>
            <p:spPr>
              <a:xfrm>
                <a:off x="1855157" y="2765044"/>
                <a:ext cx="330249" cy="218182"/>
              </a:xfrm>
              <a:custGeom>
                <a:avLst/>
                <a:gdLst/>
                <a:ahLst/>
                <a:cxnLst/>
                <a:rect l="l" t="t" r="r" b="b"/>
                <a:pathLst>
                  <a:path w="330249" h="218182">
                    <a:moveTo>
                      <a:pt x="117946" y="56554"/>
                    </a:moveTo>
                    <a:lnTo>
                      <a:pt x="94115" y="134987"/>
                    </a:lnTo>
                    <a:lnTo>
                      <a:pt x="142028" y="134987"/>
                    </a:lnTo>
                    <a:close/>
                    <a:moveTo>
                      <a:pt x="262681" y="0"/>
                    </a:moveTo>
                    <a:lnTo>
                      <a:pt x="330249" y="0"/>
                    </a:lnTo>
                    <a:lnTo>
                      <a:pt x="330249" y="218182"/>
                    </a:lnTo>
                    <a:lnTo>
                      <a:pt x="262681" y="218182"/>
                    </a:lnTo>
                    <a:close/>
                    <a:moveTo>
                      <a:pt x="82004" y="0"/>
                    </a:moveTo>
                    <a:lnTo>
                      <a:pt x="155544" y="0"/>
                    </a:lnTo>
                    <a:lnTo>
                      <a:pt x="237529" y="218182"/>
                    </a:lnTo>
                    <a:lnTo>
                      <a:pt x="166929" y="218182"/>
                    </a:lnTo>
                    <a:lnTo>
                      <a:pt x="156013" y="182165"/>
                    </a:lnTo>
                    <a:lnTo>
                      <a:pt x="79472" y="182165"/>
                    </a:lnTo>
                    <a:lnTo>
                      <a:pt x="68837" y="218182"/>
                    </a:lnTo>
                    <a:lnTo>
                      <a:pt x="0" y="21818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0" name="Right Arrow 19">
            <a:extLst>
              <a:ext uri="{FF2B5EF4-FFF2-40B4-BE49-F238E27FC236}">
                <a16:creationId xmlns:a16="http://schemas.microsoft.com/office/drawing/2014/main" id="{497AC042-BD4E-3543-8A62-91B51CBD8AC7}"/>
              </a:ext>
            </a:extLst>
          </p:cNvPr>
          <p:cNvSpPr/>
          <p:nvPr/>
        </p:nvSpPr>
        <p:spPr>
          <a:xfrm>
            <a:off x="4386943" y="4304568"/>
            <a:ext cx="685800" cy="180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FE29850F-2017-6248-82B9-E09A58C70E35}"/>
              </a:ext>
            </a:extLst>
          </p:cNvPr>
          <p:cNvSpPr/>
          <p:nvPr/>
        </p:nvSpPr>
        <p:spPr>
          <a:xfrm>
            <a:off x="7721368" y="4292252"/>
            <a:ext cx="685800" cy="180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9687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77314F-2D4C-1146-9E80-896B0C02D348}"/>
              </a:ext>
            </a:extLst>
          </p:cNvPr>
          <p:cNvSpPr/>
          <p:nvPr/>
        </p:nvSpPr>
        <p:spPr>
          <a:xfrm>
            <a:off x="5251056" y="286045"/>
            <a:ext cx="1689886" cy="584775"/>
          </a:xfrm>
          <a:prstGeom prst="rect">
            <a:avLst/>
          </a:prstGeom>
        </p:spPr>
        <p:txBody>
          <a:bodyPr wrap="none">
            <a:spAutoFit/>
          </a:bodyPr>
          <a:lstStyle/>
          <a:p>
            <a:pPr algn="ctr"/>
            <a:r>
              <a:rPr lang="en-US" sz="3200" b="1" dirty="0">
                <a:latin typeface="medium-content-sans-serif-font"/>
              </a:rPr>
              <a:t>One-hot </a:t>
            </a:r>
            <a:endParaRPr lang="th-TH" sz="3200" b="1" i="0" u="none" strike="noStrike" dirty="0">
              <a:effectLst/>
              <a:latin typeface="medium-content-sans-serif-font"/>
            </a:endParaRPr>
          </a:p>
        </p:txBody>
      </p:sp>
      <p:sp>
        <p:nvSpPr>
          <p:cNvPr id="3" name="Rectangle 2">
            <a:extLst>
              <a:ext uri="{FF2B5EF4-FFF2-40B4-BE49-F238E27FC236}">
                <a16:creationId xmlns:a16="http://schemas.microsoft.com/office/drawing/2014/main" id="{E4C13607-19B8-FB47-A713-F4FAB9834915}"/>
              </a:ext>
            </a:extLst>
          </p:cNvPr>
          <p:cNvSpPr/>
          <p:nvPr/>
        </p:nvSpPr>
        <p:spPr>
          <a:xfrm>
            <a:off x="1529004" y="1044687"/>
            <a:ext cx="9700162" cy="1631216"/>
          </a:xfrm>
          <a:prstGeom prst="rect">
            <a:avLst/>
          </a:prstGeom>
          <a:ln>
            <a:noFill/>
          </a:ln>
        </p:spPr>
        <p:txBody>
          <a:bodyPr wrap="square">
            <a:spAutoFit/>
          </a:bodyPr>
          <a:lstStyle/>
          <a:p>
            <a:r>
              <a:rPr lang="en-US" sz="2000" dirty="0"/>
              <a:t>One hot encodings are another way of representing words in numeric form. The length of the word vector is equal to the length of the vocabulary, and each observation is represented by a matrix with rows equal to the length of vocabulary and columns equal to the length of observation, with a value of 1 where the word of vocabulary is present in the observation and a value of zero where it is not.</a:t>
            </a:r>
            <a:endParaRPr lang="th-TH" sz="2400" u="none" strike="noStrike" dirty="0">
              <a:effectLst/>
              <a:latin typeface="medium-content-serif-font"/>
            </a:endParaRPr>
          </a:p>
        </p:txBody>
      </p:sp>
      <p:pic>
        <p:nvPicPr>
          <p:cNvPr id="7" name="Picture 6">
            <a:extLst>
              <a:ext uri="{FF2B5EF4-FFF2-40B4-BE49-F238E27FC236}">
                <a16:creationId xmlns:a16="http://schemas.microsoft.com/office/drawing/2014/main" id="{49C64A86-C155-774E-A225-89D0334478C8}"/>
              </a:ext>
            </a:extLst>
          </p:cNvPr>
          <p:cNvPicPr>
            <a:picLocks noChangeAspect="1"/>
          </p:cNvPicPr>
          <p:nvPr/>
        </p:nvPicPr>
        <p:blipFill>
          <a:blip r:embed="rId3"/>
          <a:stretch>
            <a:fillRect/>
          </a:stretch>
        </p:blipFill>
        <p:spPr>
          <a:xfrm>
            <a:off x="3623960" y="2849771"/>
            <a:ext cx="4944079" cy="3722184"/>
          </a:xfrm>
          <a:prstGeom prst="rect">
            <a:avLst/>
          </a:prstGeom>
        </p:spPr>
      </p:pic>
    </p:spTree>
    <p:extLst>
      <p:ext uri="{BB962C8B-B14F-4D97-AF65-F5344CB8AC3E}">
        <p14:creationId xmlns:p14="http://schemas.microsoft.com/office/powerpoint/2010/main" val="4204719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FF8570-282B-4949-81C4-7E2212593F89}"/>
              </a:ext>
            </a:extLst>
          </p:cNvPr>
          <p:cNvSpPr/>
          <p:nvPr/>
        </p:nvSpPr>
        <p:spPr>
          <a:xfrm>
            <a:off x="4531404" y="411791"/>
            <a:ext cx="3129190" cy="584775"/>
          </a:xfrm>
          <a:prstGeom prst="rect">
            <a:avLst/>
          </a:prstGeom>
        </p:spPr>
        <p:txBody>
          <a:bodyPr wrap="none">
            <a:spAutoFit/>
          </a:bodyPr>
          <a:lstStyle/>
          <a:p>
            <a:r>
              <a:rPr lang="en-US" sz="3200" b="1" dirty="0">
                <a:latin typeface="medium-content-sans-serif-font"/>
              </a:rPr>
              <a:t>Word Embedding</a:t>
            </a:r>
            <a:endParaRPr lang="en-US" sz="3200" b="1" i="0" u="none" strike="noStrike" dirty="0">
              <a:effectLst/>
              <a:latin typeface="medium-content-sans-serif-font"/>
            </a:endParaRPr>
          </a:p>
        </p:txBody>
      </p:sp>
      <p:sp>
        <p:nvSpPr>
          <p:cNvPr id="3" name="Rectangle 2">
            <a:extLst>
              <a:ext uri="{FF2B5EF4-FFF2-40B4-BE49-F238E27FC236}">
                <a16:creationId xmlns:a16="http://schemas.microsoft.com/office/drawing/2014/main" id="{ED58C087-395E-C44B-A24A-E79D9ECFEAB1}"/>
              </a:ext>
            </a:extLst>
          </p:cNvPr>
          <p:cNvSpPr/>
          <p:nvPr/>
        </p:nvSpPr>
        <p:spPr>
          <a:xfrm>
            <a:off x="1485898" y="1128299"/>
            <a:ext cx="9220200" cy="1323439"/>
          </a:xfrm>
          <a:prstGeom prst="rect">
            <a:avLst/>
          </a:prstGeom>
        </p:spPr>
        <p:txBody>
          <a:bodyPr wrap="square">
            <a:spAutoFit/>
          </a:bodyPr>
          <a:lstStyle/>
          <a:p>
            <a:r>
              <a:rPr lang="en-US" sz="2000" dirty="0"/>
              <a:t>Word embedding is the collective name for a set of language modeling and feature learning techniques where words or phrases from the vocabulary are mapped to vectors of real numbers. The technique is primarily used with Neural Network Models.</a:t>
            </a:r>
            <a:endParaRPr lang="th-TH" sz="2000" b="0" i="0" u="none" strike="noStrike" dirty="0">
              <a:effectLst/>
            </a:endParaRPr>
          </a:p>
        </p:txBody>
      </p:sp>
      <p:pic>
        <p:nvPicPr>
          <p:cNvPr id="5" name="Picture 4">
            <a:extLst>
              <a:ext uri="{FF2B5EF4-FFF2-40B4-BE49-F238E27FC236}">
                <a16:creationId xmlns:a16="http://schemas.microsoft.com/office/drawing/2014/main" id="{8C53F244-3853-D546-9680-16531DE83381}"/>
              </a:ext>
            </a:extLst>
          </p:cNvPr>
          <p:cNvPicPr>
            <a:picLocks noChangeAspect="1"/>
          </p:cNvPicPr>
          <p:nvPr/>
        </p:nvPicPr>
        <p:blipFill>
          <a:blip r:embed="rId3"/>
          <a:stretch>
            <a:fillRect/>
          </a:stretch>
        </p:blipFill>
        <p:spPr>
          <a:xfrm>
            <a:off x="2765135" y="2583472"/>
            <a:ext cx="6661727" cy="3740084"/>
          </a:xfrm>
          <a:prstGeom prst="rect">
            <a:avLst/>
          </a:prstGeom>
        </p:spPr>
      </p:pic>
    </p:spTree>
    <p:extLst>
      <p:ext uri="{BB962C8B-B14F-4D97-AF65-F5344CB8AC3E}">
        <p14:creationId xmlns:p14="http://schemas.microsoft.com/office/powerpoint/2010/main" val="3255773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7C1FBB9-13B4-234D-92D1-C670941DD440}"/>
              </a:ext>
            </a:extLst>
          </p:cNvPr>
          <p:cNvPicPr>
            <a:picLocks noChangeAspect="1"/>
          </p:cNvPicPr>
          <p:nvPr/>
        </p:nvPicPr>
        <p:blipFill>
          <a:blip r:embed="rId3"/>
          <a:stretch>
            <a:fillRect/>
          </a:stretch>
        </p:blipFill>
        <p:spPr>
          <a:xfrm>
            <a:off x="1349720" y="1391135"/>
            <a:ext cx="9492558" cy="4945160"/>
          </a:xfrm>
          <a:prstGeom prst="rect">
            <a:avLst/>
          </a:prstGeom>
        </p:spPr>
      </p:pic>
      <p:sp>
        <p:nvSpPr>
          <p:cNvPr id="2" name="TextBox 1">
            <a:extLst>
              <a:ext uri="{FF2B5EF4-FFF2-40B4-BE49-F238E27FC236}">
                <a16:creationId xmlns:a16="http://schemas.microsoft.com/office/drawing/2014/main" id="{0D10BC12-C9CC-7544-B642-F8CC359FB8C4}"/>
              </a:ext>
            </a:extLst>
          </p:cNvPr>
          <p:cNvSpPr txBox="1"/>
          <p:nvPr/>
        </p:nvSpPr>
        <p:spPr>
          <a:xfrm>
            <a:off x="4500050" y="364229"/>
            <a:ext cx="3191899" cy="584775"/>
          </a:xfrm>
          <a:prstGeom prst="rect">
            <a:avLst/>
          </a:prstGeom>
          <a:noFill/>
        </p:spPr>
        <p:txBody>
          <a:bodyPr wrap="none" rtlCol="0">
            <a:spAutoFit/>
          </a:bodyPr>
          <a:lstStyle/>
          <a:p>
            <a:r>
              <a:rPr lang="en-US" sz="3200" b="1" dirty="0"/>
              <a:t>Neural Network</a:t>
            </a:r>
          </a:p>
        </p:txBody>
      </p:sp>
    </p:spTree>
    <p:extLst>
      <p:ext uri="{BB962C8B-B14F-4D97-AF65-F5344CB8AC3E}">
        <p14:creationId xmlns:p14="http://schemas.microsoft.com/office/powerpoint/2010/main" val="820476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7E0484-A70C-4C47-8602-DEE6F6CBD6D6}"/>
              </a:ext>
            </a:extLst>
          </p:cNvPr>
          <p:cNvSpPr/>
          <p:nvPr/>
        </p:nvSpPr>
        <p:spPr>
          <a:xfrm>
            <a:off x="4531405" y="474154"/>
            <a:ext cx="3129190" cy="584775"/>
          </a:xfrm>
          <a:prstGeom prst="rect">
            <a:avLst/>
          </a:prstGeom>
        </p:spPr>
        <p:txBody>
          <a:bodyPr wrap="none">
            <a:spAutoFit/>
          </a:bodyPr>
          <a:lstStyle/>
          <a:p>
            <a:r>
              <a:rPr lang="en-US" sz="3200" b="1" dirty="0">
                <a:latin typeface="medium-content-sans-serif-font"/>
              </a:rPr>
              <a:t>Word Embedding</a:t>
            </a:r>
            <a:endParaRPr lang="en-US" sz="3200" b="1" i="0" u="none" strike="noStrike" dirty="0">
              <a:effectLst/>
              <a:latin typeface="medium-content-sans-serif-font"/>
            </a:endParaRPr>
          </a:p>
        </p:txBody>
      </p:sp>
      <p:pic>
        <p:nvPicPr>
          <p:cNvPr id="4" name="Picture 3">
            <a:extLst>
              <a:ext uri="{FF2B5EF4-FFF2-40B4-BE49-F238E27FC236}">
                <a16:creationId xmlns:a16="http://schemas.microsoft.com/office/drawing/2014/main" id="{25462078-9F07-AC4A-94AD-057BF1A62026}"/>
              </a:ext>
            </a:extLst>
          </p:cNvPr>
          <p:cNvPicPr>
            <a:picLocks noChangeAspect="1"/>
          </p:cNvPicPr>
          <p:nvPr/>
        </p:nvPicPr>
        <p:blipFill>
          <a:blip r:embed="rId3"/>
          <a:stretch>
            <a:fillRect/>
          </a:stretch>
        </p:blipFill>
        <p:spPr>
          <a:xfrm>
            <a:off x="572871" y="1783896"/>
            <a:ext cx="5523129" cy="3290207"/>
          </a:xfrm>
          <a:prstGeom prst="rect">
            <a:avLst/>
          </a:prstGeom>
          <a:ln>
            <a:solidFill>
              <a:schemeClr val="tx1"/>
            </a:solidFill>
          </a:ln>
        </p:spPr>
      </p:pic>
      <p:pic>
        <p:nvPicPr>
          <p:cNvPr id="8" name="Picture 7">
            <a:extLst>
              <a:ext uri="{FF2B5EF4-FFF2-40B4-BE49-F238E27FC236}">
                <a16:creationId xmlns:a16="http://schemas.microsoft.com/office/drawing/2014/main" id="{6B6A5CC7-29C8-0141-9319-CEFF6BBBAB45}"/>
              </a:ext>
            </a:extLst>
          </p:cNvPr>
          <p:cNvPicPr>
            <a:picLocks noChangeAspect="1"/>
          </p:cNvPicPr>
          <p:nvPr/>
        </p:nvPicPr>
        <p:blipFill>
          <a:blip r:embed="rId4"/>
          <a:stretch>
            <a:fillRect/>
          </a:stretch>
        </p:blipFill>
        <p:spPr>
          <a:xfrm>
            <a:off x="6325437" y="1783895"/>
            <a:ext cx="5410200" cy="3290207"/>
          </a:xfrm>
          <a:prstGeom prst="rect">
            <a:avLst/>
          </a:prstGeom>
          <a:ln>
            <a:solidFill>
              <a:schemeClr val="tx1"/>
            </a:solidFill>
          </a:ln>
        </p:spPr>
      </p:pic>
      <p:sp>
        <p:nvSpPr>
          <p:cNvPr id="11" name="TextBox 10">
            <a:extLst>
              <a:ext uri="{FF2B5EF4-FFF2-40B4-BE49-F238E27FC236}">
                <a16:creationId xmlns:a16="http://schemas.microsoft.com/office/drawing/2014/main" id="{4D084793-D6F4-5248-970C-BB12754B1F17}"/>
              </a:ext>
            </a:extLst>
          </p:cNvPr>
          <p:cNvSpPr txBox="1"/>
          <p:nvPr/>
        </p:nvSpPr>
        <p:spPr>
          <a:xfrm>
            <a:off x="2307772" y="1317172"/>
            <a:ext cx="1261884" cy="369332"/>
          </a:xfrm>
          <a:prstGeom prst="rect">
            <a:avLst/>
          </a:prstGeom>
          <a:noFill/>
        </p:spPr>
        <p:txBody>
          <a:bodyPr wrap="none" rtlCol="0">
            <a:spAutoFit/>
          </a:bodyPr>
          <a:lstStyle/>
          <a:p>
            <a:r>
              <a:rPr lang="en-US" dirty="0"/>
              <a:t>skip-gram </a:t>
            </a:r>
          </a:p>
        </p:txBody>
      </p:sp>
      <p:sp>
        <p:nvSpPr>
          <p:cNvPr id="12" name="Rectangle 11">
            <a:extLst>
              <a:ext uri="{FF2B5EF4-FFF2-40B4-BE49-F238E27FC236}">
                <a16:creationId xmlns:a16="http://schemas.microsoft.com/office/drawing/2014/main" id="{2134A678-2AAA-9B47-92D6-386173B341A2}"/>
              </a:ext>
            </a:extLst>
          </p:cNvPr>
          <p:cNvSpPr/>
          <p:nvPr/>
        </p:nvSpPr>
        <p:spPr>
          <a:xfrm>
            <a:off x="572871" y="5356162"/>
            <a:ext cx="4872231" cy="369332"/>
          </a:xfrm>
          <a:prstGeom prst="rect">
            <a:avLst/>
          </a:prstGeom>
        </p:spPr>
        <p:txBody>
          <a:bodyPr wrap="none">
            <a:spAutoFit/>
          </a:bodyPr>
          <a:lstStyle/>
          <a:p>
            <a:pPr>
              <a:buFont typeface="Arial" panose="020B0604020202020204" pitchFamily="34" charset="0"/>
              <a:buChar char="•"/>
            </a:pPr>
            <a:r>
              <a:rPr lang="en-US" b="1" dirty="0">
                <a:latin typeface="medium-content-serif-font"/>
              </a:rPr>
              <a:t>Skip-Gram</a:t>
            </a:r>
            <a:r>
              <a:rPr lang="en-US" dirty="0">
                <a:latin typeface="medium-content-serif-font"/>
              </a:rPr>
              <a:t> — </a:t>
            </a:r>
            <a:r>
              <a:rPr lang="th-TH" dirty="0">
                <a:latin typeface="medium-content-serif-font"/>
              </a:rPr>
              <a:t>ใช้ </a:t>
            </a:r>
            <a:r>
              <a:rPr lang="en-US" dirty="0">
                <a:latin typeface="medium-content-serif-font"/>
              </a:rPr>
              <a:t>Context 1 </a:t>
            </a:r>
            <a:r>
              <a:rPr lang="th-TH" dirty="0">
                <a:latin typeface="medium-content-serif-font"/>
              </a:rPr>
              <a:t>คำ เพื่อหา </a:t>
            </a:r>
            <a:r>
              <a:rPr lang="en-US" dirty="0">
                <a:latin typeface="medium-content-serif-font"/>
              </a:rPr>
              <a:t>next word </a:t>
            </a:r>
            <a:r>
              <a:rPr lang="th-TH" dirty="0">
                <a:latin typeface="medium-content-serif-font"/>
              </a:rPr>
              <a:t>หลายคำ</a:t>
            </a:r>
            <a:endParaRPr lang="th-TH" b="0" i="0" u="none" strike="noStrike" dirty="0">
              <a:effectLst/>
              <a:latin typeface="medium-content-serif-font"/>
            </a:endParaRPr>
          </a:p>
        </p:txBody>
      </p:sp>
    </p:spTree>
    <p:extLst>
      <p:ext uri="{BB962C8B-B14F-4D97-AF65-F5344CB8AC3E}">
        <p14:creationId xmlns:p14="http://schemas.microsoft.com/office/powerpoint/2010/main" val="2050507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C0A9EE-536B-AA4A-8BE9-76EEE6F88845}"/>
              </a:ext>
            </a:extLst>
          </p:cNvPr>
          <p:cNvSpPr txBox="1"/>
          <p:nvPr/>
        </p:nvSpPr>
        <p:spPr>
          <a:xfrm>
            <a:off x="2723120" y="289477"/>
            <a:ext cx="6745757" cy="584775"/>
          </a:xfrm>
          <a:prstGeom prst="rect">
            <a:avLst/>
          </a:prstGeom>
          <a:noFill/>
        </p:spPr>
        <p:txBody>
          <a:bodyPr wrap="none" rtlCol="0">
            <a:spAutoFit/>
          </a:bodyPr>
          <a:lstStyle/>
          <a:p>
            <a:r>
              <a:rPr lang="en-US" sz="3200" b="1" dirty="0"/>
              <a:t>Recurrent Neural Networks (RNN)</a:t>
            </a:r>
          </a:p>
        </p:txBody>
      </p:sp>
      <p:pic>
        <p:nvPicPr>
          <p:cNvPr id="3" name="Picture 2">
            <a:extLst>
              <a:ext uri="{FF2B5EF4-FFF2-40B4-BE49-F238E27FC236}">
                <a16:creationId xmlns:a16="http://schemas.microsoft.com/office/drawing/2014/main" id="{3B3807BD-4C7F-1F46-8CD8-50B9D6D72744}"/>
              </a:ext>
            </a:extLst>
          </p:cNvPr>
          <p:cNvPicPr>
            <a:picLocks noChangeAspect="1"/>
          </p:cNvPicPr>
          <p:nvPr/>
        </p:nvPicPr>
        <p:blipFill>
          <a:blip r:embed="rId3"/>
          <a:stretch>
            <a:fillRect/>
          </a:stretch>
        </p:blipFill>
        <p:spPr>
          <a:xfrm>
            <a:off x="1193798" y="2948544"/>
            <a:ext cx="9804400" cy="3200400"/>
          </a:xfrm>
          <a:prstGeom prst="rect">
            <a:avLst/>
          </a:prstGeom>
        </p:spPr>
      </p:pic>
      <p:sp>
        <p:nvSpPr>
          <p:cNvPr id="4" name="TextBox 3">
            <a:extLst>
              <a:ext uri="{FF2B5EF4-FFF2-40B4-BE49-F238E27FC236}">
                <a16:creationId xmlns:a16="http://schemas.microsoft.com/office/drawing/2014/main" id="{6DABFAA7-7E6D-4249-8D85-299145373EFB}"/>
              </a:ext>
            </a:extLst>
          </p:cNvPr>
          <p:cNvSpPr txBox="1"/>
          <p:nvPr/>
        </p:nvSpPr>
        <p:spPr>
          <a:xfrm>
            <a:off x="670955" y="1381991"/>
            <a:ext cx="10850086" cy="1200329"/>
          </a:xfrm>
          <a:prstGeom prst="rect">
            <a:avLst/>
          </a:prstGeom>
          <a:noFill/>
        </p:spPr>
        <p:txBody>
          <a:bodyPr wrap="none" rtlCol="0">
            <a:spAutoFit/>
          </a:bodyPr>
          <a:lstStyle/>
          <a:p>
            <a:r>
              <a:rPr lang="en-US" dirty="0"/>
              <a:t>Conceptually they differ from a standard neural network as the standard input in a RNN is a word </a:t>
            </a:r>
          </a:p>
          <a:p>
            <a:r>
              <a:rPr lang="en-US" dirty="0"/>
              <a:t>instead of the entire sample. This gives the flexibility for the network to work with varying lengths of </a:t>
            </a:r>
          </a:p>
          <a:p>
            <a:r>
              <a:rPr lang="en-US" dirty="0"/>
              <a:t>sentences. It also provides an additional advantage of sharing features learned across different positions </a:t>
            </a:r>
          </a:p>
          <a:p>
            <a:r>
              <a:rPr lang="en-US" dirty="0"/>
              <a:t>of text which can not be obtained in a standard neural network.</a:t>
            </a:r>
          </a:p>
        </p:txBody>
      </p:sp>
    </p:spTree>
    <p:extLst>
      <p:ext uri="{BB962C8B-B14F-4D97-AF65-F5344CB8AC3E}">
        <p14:creationId xmlns:p14="http://schemas.microsoft.com/office/powerpoint/2010/main" val="1984627625"/>
      </p:ext>
    </p:extLst>
  </p:cSld>
  <p:clrMapOvr>
    <a:masterClrMapping/>
  </p:clrMapOvr>
</p:sld>
</file>

<file path=ppt/theme/theme1.xml><?xml version="1.0" encoding="utf-8"?>
<a:theme xmlns:a="http://schemas.openxmlformats.org/drawingml/2006/main" name="Cover and End Slide Master">
  <a:themeElements>
    <a:clrScheme name="AI">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4C93DF"/>
      </a:accent3>
      <a:accent4>
        <a:srgbClr val="F77660"/>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1093</TotalTime>
  <Words>2327</Words>
  <Application>Microsoft Macintosh PowerPoint</Application>
  <PresentationFormat>Widescreen</PresentationFormat>
  <Paragraphs>174</Paragraphs>
  <Slides>27</Slides>
  <Notes>16</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27</vt:i4>
      </vt:variant>
    </vt:vector>
  </HeadingPairs>
  <TitlesOfParts>
    <vt:vector size="34" baseType="lpstr">
      <vt:lpstr>Arial</vt:lpstr>
      <vt:lpstr>Calibri</vt:lpstr>
      <vt:lpstr>medium-content-sans-serif-font</vt:lpstr>
      <vt:lpstr>medium-content-serif-font</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59011511</dc:creator>
  <cp:lastModifiedBy>59011511</cp:lastModifiedBy>
  <cp:revision>3</cp:revision>
  <dcterms:created xsi:type="dcterms:W3CDTF">2019-07-24T09:31:50Z</dcterms:created>
  <dcterms:modified xsi:type="dcterms:W3CDTF">2019-07-25T03:45:12Z</dcterms:modified>
</cp:coreProperties>
</file>